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sldIdLst>
    <p:sldId id="256" r:id="rId3"/>
    <p:sldId id="259" r:id="rId4"/>
    <p:sldId id="277" r:id="rId5"/>
    <p:sldId id="276" r:id="rId6"/>
    <p:sldId id="278" r:id="rId7"/>
    <p:sldId id="261" r:id="rId8"/>
    <p:sldId id="263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3D1"/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9FAA9C-4770-4743-9882-74015CE86192}" v="76" dt="2023-05-03T21:54:42.6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5353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uentealba Gutierrez Sandra Del C, CLAROCHILE" userId="S::sfuentealba@clarochile.cl::2068a2a1-db20-4df9-9a23-c9213a37bfa3" providerId="AD" clId="Web-{309FAA9C-4770-4743-9882-74015CE86192}"/>
    <pc:docChg chg="addSld delSld modSld">
      <pc:chgData name="Fuentealba Gutierrez Sandra Del C, CLAROCHILE" userId="S::sfuentealba@clarochile.cl::2068a2a1-db20-4df9-9a23-c9213a37bfa3" providerId="AD" clId="Web-{309FAA9C-4770-4743-9882-74015CE86192}" dt="2023-05-03T21:54:42.660" v="57"/>
      <pc:docMkLst>
        <pc:docMk/>
      </pc:docMkLst>
      <pc:sldChg chg="modSp add del">
        <pc:chgData name="Fuentealba Gutierrez Sandra Del C, CLAROCHILE" userId="S::sfuentealba@clarochile.cl::2068a2a1-db20-4df9-9a23-c9213a37bfa3" providerId="AD" clId="Web-{309FAA9C-4770-4743-9882-74015CE86192}" dt="2023-05-03T21:53:51.861" v="42" actId="20577"/>
        <pc:sldMkLst>
          <pc:docMk/>
          <pc:sldMk cId="3003963940" sldId="259"/>
        </pc:sldMkLst>
        <pc:spChg chg="mod">
          <ac:chgData name="Fuentealba Gutierrez Sandra Del C, CLAROCHILE" userId="S::sfuentealba@clarochile.cl::2068a2a1-db20-4df9-9a23-c9213a37bfa3" providerId="AD" clId="Web-{309FAA9C-4770-4743-9882-74015CE86192}" dt="2023-05-03T21:53:51.861" v="42" actId="20577"/>
          <ac:spMkLst>
            <pc:docMk/>
            <pc:sldMk cId="3003963940" sldId="259"/>
            <ac:spMk id="3" creationId="{8059237E-E0EB-FAE4-E835-63AFE447BE30}"/>
          </ac:spMkLst>
        </pc:spChg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3:56.408" v="43"/>
        <pc:sldMkLst>
          <pc:docMk/>
          <pc:sldMk cId="459700085" sldId="269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3:59.424" v="44"/>
        <pc:sldMkLst>
          <pc:docMk/>
          <pc:sldMk cId="2072572219" sldId="270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01.393" v="45"/>
        <pc:sldMkLst>
          <pc:docMk/>
          <pc:sldMk cId="333831361" sldId="271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04.440" v="46"/>
        <pc:sldMkLst>
          <pc:docMk/>
          <pc:sldMk cId="3049478782" sldId="272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07.315" v="47"/>
        <pc:sldMkLst>
          <pc:docMk/>
          <pc:sldMk cId="554704910" sldId="273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09.096" v="48"/>
        <pc:sldMkLst>
          <pc:docMk/>
          <pc:sldMk cId="1866998601" sldId="274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16.706" v="49"/>
        <pc:sldMkLst>
          <pc:docMk/>
          <pc:sldMk cId="3120787566" sldId="275"/>
        </pc:sldMkLst>
      </pc:sldChg>
      <pc:sldChg chg="del">
        <pc:chgData name="Fuentealba Gutierrez Sandra Del C, CLAROCHILE" userId="S::sfuentealba@clarochile.cl::2068a2a1-db20-4df9-9a23-c9213a37bfa3" providerId="AD" clId="Web-{309FAA9C-4770-4743-9882-74015CE86192}" dt="2023-05-03T21:54:28.035" v="50"/>
        <pc:sldMkLst>
          <pc:docMk/>
          <pc:sldMk cId="655462663" sldId="277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30.394" v="51"/>
        <pc:sldMkLst>
          <pc:docMk/>
          <pc:sldMk cId="4259722997" sldId="278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31.613" v="52"/>
        <pc:sldMkLst>
          <pc:docMk/>
          <pc:sldMk cId="1396966613" sldId="279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33.003" v="53"/>
        <pc:sldMkLst>
          <pc:docMk/>
          <pc:sldMk cId="3971864977" sldId="280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35.394" v="54"/>
        <pc:sldMkLst>
          <pc:docMk/>
          <pc:sldMk cId="2083499388" sldId="281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38.785" v="55"/>
        <pc:sldMkLst>
          <pc:docMk/>
          <pc:sldMk cId="717639775" sldId="282"/>
        </pc:sldMkLst>
      </pc:sldChg>
      <pc:sldChg chg="add del">
        <pc:chgData name="Fuentealba Gutierrez Sandra Del C, CLAROCHILE" userId="S::sfuentealba@clarochile.cl::2068a2a1-db20-4df9-9a23-c9213a37bfa3" providerId="AD" clId="Web-{309FAA9C-4770-4743-9882-74015CE86192}" dt="2023-05-03T21:54:41.098" v="56"/>
        <pc:sldMkLst>
          <pc:docMk/>
          <pc:sldMk cId="1636115495" sldId="283"/>
        </pc:sldMkLst>
      </pc:sldChg>
      <pc:sldChg chg="del">
        <pc:chgData name="Fuentealba Gutierrez Sandra Del C, CLAROCHILE" userId="S::sfuentealba@clarochile.cl::2068a2a1-db20-4df9-9a23-c9213a37bfa3" providerId="AD" clId="Web-{309FAA9C-4770-4743-9882-74015CE86192}" dt="2023-05-03T21:54:42.660" v="57"/>
        <pc:sldMkLst>
          <pc:docMk/>
          <pc:sldMk cId="431862190" sldId="28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12-06-2023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12-06-2023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12-06-2023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12-06-2023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12-06-2023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12-06-2023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12-06-2023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12-06-2023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12-06-2023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37378" y="2661557"/>
            <a:ext cx="34943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Finalización de Servicio Fijo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CA47DF7-01C0-AFD3-C3C7-6F86AF5C72B5}"/>
              </a:ext>
            </a:extLst>
          </p:cNvPr>
          <p:cNvSpPr/>
          <p:nvPr/>
        </p:nvSpPr>
        <p:spPr>
          <a:xfrm>
            <a:off x="0" y="1655567"/>
            <a:ext cx="12192000" cy="3875077"/>
          </a:xfrm>
          <a:prstGeom prst="rect">
            <a:avLst/>
          </a:prstGeom>
          <a:solidFill>
            <a:srgbClr val="D1D3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Finalización de Servicio Fijo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059237E-E0EB-FAE4-E835-63AFE447BE30}"/>
              </a:ext>
            </a:extLst>
          </p:cNvPr>
          <p:cNvSpPr txBox="1"/>
          <p:nvPr/>
        </p:nvSpPr>
        <p:spPr>
          <a:xfrm>
            <a:off x="215462" y="1406526"/>
            <a:ext cx="11761076" cy="39703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es-MX" dirty="0"/>
              <a:t> </a:t>
            </a:r>
          </a:p>
          <a:p>
            <a:pPr algn="just"/>
            <a:r>
              <a:rPr lang="es-MX" b="1" dirty="0" smtClean="0"/>
              <a:t>ALCANCE</a:t>
            </a:r>
            <a:r>
              <a:rPr lang="es-MX" b="1" dirty="0"/>
              <a:t>: </a:t>
            </a:r>
            <a:endParaRPr lang="es-MX" b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dirty="0" smtClean="0"/>
              <a:t>Este </a:t>
            </a:r>
            <a:r>
              <a:rPr lang="es-MX" dirty="0"/>
              <a:t>procedimiento aplica para todo cliente de servicios fijos (personas) que solicite a través de Call Center la finalización del servicio otorgado por Claro Chile. </a:t>
            </a:r>
            <a:endParaRPr lang="es-MX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dirty="0" smtClean="0"/>
              <a:t>La </a:t>
            </a:r>
            <a:r>
              <a:rPr lang="es-MX" dirty="0"/>
              <a:t>deuda no es condicionante para finalizar el </a:t>
            </a:r>
            <a:r>
              <a:rPr lang="es-MX" dirty="0" smtClean="0"/>
              <a:t>servicio.</a:t>
            </a:r>
            <a:endParaRPr lang="es-MX" dirty="0"/>
          </a:p>
          <a:p>
            <a:pPr algn="just"/>
            <a:endParaRPr lang="es-MX" dirty="0"/>
          </a:p>
          <a:p>
            <a:pPr algn="just"/>
            <a:r>
              <a:rPr lang="es-MX" b="1" dirty="0"/>
              <a:t>SLA: </a:t>
            </a:r>
            <a:r>
              <a:rPr lang="es-MX" dirty="0"/>
              <a:t>Un día hábil desde que se ingresa la solicitud y se valida la identidad del titular. </a:t>
            </a:r>
            <a:endParaRPr lang="es-MX" dirty="0" smtClean="0"/>
          </a:p>
          <a:p>
            <a:pPr algn="just"/>
            <a:endParaRPr lang="es-MX" dirty="0"/>
          </a:p>
          <a:p>
            <a:r>
              <a:rPr lang="es-MX" b="1" dirty="0"/>
              <a:t>IMPORTANTE</a:t>
            </a:r>
            <a:endParaRPr lang="en-US" dirty="0"/>
          </a:p>
          <a:p>
            <a:pPr lvl="0"/>
            <a:r>
              <a:rPr lang="es-MX" dirty="0"/>
              <a:t>Si el cliente presenta su cédula de identidad vencida, Sí se puede generar la desconexión de servicios fijos.</a:t>
            </a:r>
            <a:endParaRPr lang="en-US" dirty="0"/>
          </a:p>
          <a:p>
            <a:pPr lvl="0"/>
            <a:r>
              <a:rPr lang="es-MX" dirty="0"/>
              <a:t>Si la cédula figura como bloqueada, NO se puede generar la desconexión de servicios fijos.</a:t>
            </a:r>
            <a:endParaRPr lang="en-US" dirty="0"/>
          </a:p>
          <a:p>
            <a:pPr algn="just"/>
            <a:endParaRPr lang="es-MX" dirty="0"/>
          </a:p>
          <a:p>
            <a:pPr algn="just"/>
            <a:endParaRPr lang="es-MX" dirty="0"/>
          </a:p>
          <a:p>
            <a:pPr algn="just"/>
            <a:r>
              <a:rPr lang="es-MX" b="1" dirty="0"/>
              <a:t>SISTEMAS: </a:t>
            </a:r>
            <a:r>
              <a:rPr lang="es-MX" dirty="0"/>
              <a:t>SUR, TIPIFICA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78426" y="280219"/>
            <a:ext cx="57076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/>
              <a:t>POLÍTICA DE ATENCIÓN</a:t>
            </a:r>
            <a:endParaRPr lang="en-US" b="1" dirty="0"/>
          </a:p>
          <a:p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353961" y="1446586"/>
            <a:ext cx="1168072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MX" sz="2000" dirty="0"/>
              <a:t>Esta atención puede ser entregada al titular de la cuenta o un tercero mayor de 18 años con poder notarial que lo autorice para tales efectos.</a:t>
            </a:r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MX" sz="2000" dirty="0"/>
              <a:t>La finalización de servicio no debe ser condicionada a deudas, ni a devolución de equipos. </a:t>
            </a:r>
            <a:r>
              <a:rPr lang="es-MX" sz="2000" dirty="0" smtClean="0"/>
              <a:t>Sin</a:t>
            </a:r>
            <a:r>
              <a:rPr lang="en-US" sz="2000" dirty="0"/>
              <a:t> </a:t>
            </a:r>
            <a:r>
              <a:rPr lang="es-MX" sz="2000" dirty="0" smtClean="0"/>
              <a:t>embargo</a:t>
            </a:r>
            <a:r>
              <a:rPr lang="es-MX" sz="2000" dirty="0"/>
              <a:t>, aunque la finalización será realizada, se debe informar al cliente que la deuda permanecerá vigente, y detalla el motivo de la deuda. </a:t>
            </a:r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MX" sz="2000" dirty="0"/>
              <a:t>En caso de solicitar desconexión por fallecimiento de titular, se puede cursar obteniendo certificado de defunción del titular y de nacimiento o matrimonio de quien solicita la gestión. </a:t>
            </a:r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MX" sz="2000" dirty="0"/>
              <a:t>No debes solicitar fotocopia de la cédula de identidad, ni imprimir formulario de término (en canales presenciales), estos documentos se reemplazan con la validación de identidad.</a:t>
            </a:r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MX" sz="2000" dirty="0" smtClean="0"/>
              <a:t>En </a:t>
            </a:r>
            <a:r>
              <a:rPr lang="es-MX" sz="2000" dirty="0"/>
              <a:t>caso que el cliente consulte por anulación de ventas, informa que este proceso no aplica, si los servicios están instalados. 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733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Finalización de Servicio Fijo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82383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Resumen procedimiento ejecutivo front (clientes que entran al masivo) </a:t>
            </a:r>
            <a:endParaRPr lang="es-CL" sz="2000" i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E30F558-8B3C-BEBD-2327-0EA731A7CF12}"/>
              </a:ext>
            </a:extLst>
          </p:cNvPr>
          <p:cNvSpPr txBox="1"/>
          <p:nvPr/>
        </p:nvSpPr>
        <p:spPr>
          <a:xfrm>
            <a:off x="311369" y="1316511"/>
            <a:ext cx="1146547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b="1" dirty="0"/>
              <a:t>Recibir atención</a:t>
            </a:r>
          </a:p>
          <a:p>
            <a:r>
              <a:rPr lang="es-MX" dirty="0"/>
              <a:t>Ejecutivo recibe la atención, da la bienvenida e indaga el requerimiento del cliente, si corresponde a una intención de término de contrato, solicita sus datos (siempre registrar esta información actualizada):</a:t>
            </a:r>
          </a:p>
          <a:p>
            <a:endParaRPr lang="es-MX" dirty="0"/>
          </a:p>
          <a:p>
            <a:r>
              <a:rPr lang="es-MX" dirty="0"/>
              <a:t>Nombre Completo</a:t>
            </a:r>
          </a:p>
          <a:p>
            <a:r>
              <a:rPr lang="es-MX" dirty="0"/>
              <a:t>RUT de cliente (consulta si es el titular del servicio)</a:t>
            </a:r>
          </a:p>
          <a:p>
            <a:r>
              <a:rPr lang="es-MX" dirty="0"/>
              <a:t>Teléfono de contacto (Formato +56 9 X XXXXXXX</a:t>
            </a:r>
            <a:r>
              <a:rPr lang="es-MX" dirty="0" smtClean="0"/>
              <a:t>)</a:t>
            </a:r>
          </a:p>
          <a:p>
            <a:r>
              <a:rPr lang="es-MX" dirty="0"/>
              <a:t>Posteriormente, el ejecutivo debe informar al cliente que será transferido al área especializada. Dejar en cola para retenciones.</a:t>
            </a:r>
            <a:endParaRPr lang="en-US" dirty="0"/>
          </a:p>
          <a:p>
            <a:r>
              <a:rPr lang="es-MX" dirty="0"/>
              <a:t> </a:t>
            </a:r>
            <a:endParaRPr lang="en-US" dirty="0"/>
          </a:p>
          <a:p>
            <a:r>
              <a:rPr lang="es-MX" dirty="0"/>
              <a:t>Sr(a) XXX, para dar una mejor respuesta a su consulta lo transferiré a un ejecutivo especialista. Favor manténgase en línea.</a:t>
            </a:r>
            <a:endParaRPr lang="en-US" dirty="0"/>
          </a:p>
          <a:p>
            <a:r>
              <a:rPr lang="es-MX" dirty="0"/>
              <a:t> </a:t>
            </a:r>
            <a:endParaRPr lang="en-US" dirty="0"/>
          </a:p>
          <a:p>
            <a:r>
              <a:rPr lang="es-MX" dirty="0"/>
              <a:t>"Sr(a) XXX, en este momento mi compañero de la plataforma XXX atenderá su requerimiento"</a:t>
            </a:r>
            <a:endParaRPr lang="en-US" dirty="0"/>
          </a:p>
          <a:p>
            <a:r>
              <a:rPr lang="es-MX" dirty="0"/>
              <a:t> </a:t>
            </a:r>
            <a:endParaRPr lang="en-US" dirty="0"/>
          </a:p>
          <a:p>
            <a:r>
              <a:rPr lang="es-MX" dirty="0"/>
              <a:t>“Sr(a) XXX, en estos momentos los ejecutivos del área especialista se encuentran ocupados. ¿Desea esperar en línea o volver a llamar?”</a:t>
            </a:r>
            <a:endParaRPr lang="en-US" dirty="0"/>
          </a:p>
          <a:p>
            <a:r>
              <a:rPr lang="es-MX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640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35974" y="1445343"/>
            <a:ext cx="112235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El ejecutivo debe dejar registro en tipifica de la atención, identificando la intención de término de contrato y la transferencia realizada.</a:t>
            </a:r>
            <a:endParaRPr lang="en-US" dirty="0"/>
          </a:p>
          <a:p>
            <a:r>
              <a:rPr lang="es-MX" dirty="0"/>
              <a:t>• HFC MAS / COMERCIAL / RETENCIONES / SOLICITUD BAJA TOTAL</a:t>
            </a:r>
            <a:endParaRPr lang="en-US" dirty="0"/>
          </a:p>
          <a:p>
            <a:r>
              <a:rPr lang="es-MX" dirty="0"/>
              <a:t>• FTTH MAS / COMERCIAL / RETENCIONES / SOLICITUD BAJA TOTAL</a:t>
            </a:r>
            <a:endParaRPr lang="en-US" dirty="0"/>
          </a:p>
          <a:p>
            <a:r>
              <a:rPr lang="es-MX" dirty="0"/>
              <a:t>Si la transferencia es exitosa, el cierre de la tipificación debe ser “SOLICITUD/ TRANSFIERE ÁREA</a:t>
            </a:r>
            <a:endParaRPr lang="en-US" dirty="0"/>
          </a:p>
          <a:p>
            <a:r>
              <a:rPr lang="es-MX" dirty="0"/>
              <a:t>ESPECIALIZADA”</a:t>
            </a:r>
            <a:endParaRPr lang="en-US" dirty="0"/>
          </a:p>
          <a:p>
            <a:endParaRPr lang="es-ES" dirty="0" smtClean="0"/>
          </a:p>
          <a:p>
            <a:r>
              <a:rPr lang="es-MX" dirty="0"/>
              <a:t>Si la transferencia no se logra </a:t>
            </a:r>
            <a:r>
              <a:rPr lang="es-MX" dirty="0" smtClean="0"/>
              <a:t>realizar, </a:t>
            </a:r>
            <a:r>
              <a:rPr lang="es-MX" dirty="0"/>
              <a:t>el cierre de la tipificación debe ser “RESUELVE EN LINEA”, según información entregada al cliente.</a:t>
            </a:r>
            <a:endParaRPr lang="en-US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3221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12-06-2023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7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4928</TotalTime>
  <Words>464</Words>
  <Application>Microsoft Office PowerPoint</Application>
  <PresentationFormat>Panorámica</PresentationFormat>
  <Paragraphs>47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Fuentealba Gutierrez Sandra Del C</cp:lastModifiedBy>
  <cp:revision>32</cp:revision>
  <dcterms:created xsi:type="dcterms:W3CDTF">2023-02-20T13:59:36Z</dcterms:created>
  <dcterms:modified xsi:type="dcterms:W3CDTF">2023-06-12T18:49:00Z</dcterms:modified>
</cp:coreProperties>
</file>