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64" r:id="rId4"/>
    <p:sldId id="267" r:id="rId5"/>
    <p:sldId id="269" r:id="rId6"/>
    <p:sldId id="270" r:id="rId7"/>
    <p:sldId id="275" r:id="rId8"/>
    <p:sldId id="271" r:id="rId9"/>
    <p:sldId id="272" r:id="rId10"/>
    <p:sldId id="273" r:id="rId11"/>
    <p:sldId id="265" r:id="rId12"/>
    <p:sldId id="274" r:id="rId13"/>
    <p:sldId id="276" r:id="rId14"/>
    <p:sldId id="266" r:id="rId15"/>
    <p:sldId id="278" r:id="rId16"/>
    <p:sldId id="277" r:id="rId17"/>
    <p:sldId id="279" r:id="rId18"/>
    <p:sldId id="280" r:id="rId19"/>
    <p:sldId id="281" r:id="rId20"/>
    <p:sldId id="282" r:id="rId21"/>
    <p:sldId id="261" r:id="rId22"/>
    <p:sldId id="268" r:id="rId23"/>
    <p:sldId id="263" r:id="rId2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296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21-04-2023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BB306C0-2663-2EED-740F-7509B79FFE8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21-04-2023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43499A5-2E85-6634-7333-051B94C6ABD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2257A7F-7C8F-6C47-7507-BB64C0F33171}"/>
              </a:ext>
            </a:extLst>
          </p:cNvPr>
          <p:cNvSpPr/>
          <p:nvPr userDrawn="1"/>
        </p:nvSpPr>
        <p:spPr>
          <a:xfrm>
            <a:off x="0" y="0"/>
            <a:ext cx="12192000" cy="9272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D3E0CC6-991F-4D35-75C8-B35F7F2893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02674"/>
            <a:ext cx="12192000" cy="12460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5F7FF95-82E1-A2BB-D931-F8BCBD015B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12932" y="136919"/>
            <a:ext cx="2131447" cy="58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21-04-2023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heme" Target="../theme/theme2.xml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21-04-2023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85060" y="0"/>
            <a:ext cx="6805898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C85FA35-F812-D823-59FC-2483D50A258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18372" y="5651216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sdesk.clarochile.cl/HelpDesk/auth/login.jsp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6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PORTAL HELPDESK – SUPPORT@L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Título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047116"/>
            <a:ext cx="5246914" cy="18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s-MX" sz="1800" u="none" strike="no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Iniciar sesión con credenciales </a:t>
            </a:r>
            <a:r>
              <a:rPr lang="es-MX" sz="1800" u="none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AQUÍ</a:t>
            </a:r>
            <a:endParaRPr lang="es-CL" sz="18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s-CL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Usuario: ingresar RUT (sin puntos ni </a:t>
            </a:r>
            <a:r>
              <a:rPr lang="es-CL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guión</a:t>
            </a:r>
            <a:r>
              <a:rPr lang="es-CL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>
              <a:lnSpc>
                <a:spcPct val="107000"/>
              </a:lnSpc>
            </a:pP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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Recuerda: si presionas ENTER, no te reconocerá la contraseña, por lo que debes pinchar “CLICK” para poder acceder.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186A30C-CE87-3ABD-3FC5-B80B582DF6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46" y="1824599"/>
            <a:ext cx="5612130" cy="305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Ingreso de Ticket</a:t>
            </a:r>
          </a:p>
        </p:txBody>
      </p:sp>
    </p:spTree>
    <p:extLst>
      <p:ext uri="{BB962C8B-B14F-4D97-AF65-F5344CB8AC3E}">
        <p14:creationId xmlns:p14="http://schemas.microsoft.com/office/powerpoint/2010/main" val="3875835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Ingreso de Ticket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Paso 1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167418"/>
            <a:ext cx="52469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Una vez logeado debe hacer click en registro.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Luego en </a:t>
            </a: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“Seleccione tipo de registro”, elige el aplicativo donde se presenta el inconveniente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4B6A17-1ED7-76DE-5FD1-3300A359E7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903" b="27007"/>
          <a:stretch/>
        </p:blipFill>
        <p:spPr bwMode="auto">
          <a:xfrm>
            <a:off x="490904" y="1098550"/>
            <a:ext cx="4457700" cy="2330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8482BD7-547D-5DF0-1277-06E7BE78A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18" y="3644746"/>
            <a:ext cx="3471545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726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Ingreso de Ticket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Paso 2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1204547" y="1176292"/>
            <a:ext cx="10431926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Luego se debe completar el formulario y dar clic en “Crear ticket” e informar que el SLA es de 2 horas.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1AA05E4-49FD-7F99-81F9-A0B935DD1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41" y="1845333"/>
            <a:ext cx="5612130" cy="413448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A01987B-8E2E-C66F-7B88-4584355B3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343" y="2009164"/>
            <a:ext cx="5612130" cy="266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48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Revisar Estado de Ticket </a:t>
            </a:r>
          </a:p>
        </p:txBody>
      </p:sp>
    </p:spTree>
    <p:extLst>
      <p:ext uri="{BB962C8B-B14F-4D97-AF65-F5344CB8AC3E}">
        <p14:creationId xmlns:p14="http://schemas.microsoft.com/office/powerpoint/2010/main" val="3950459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Revisar Estado de Ticket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635743" y="1554747"/>
            <a:ext cx="5246914" cy="2267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la página de inicio, hacer clic en “Búsqueda”.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es-MX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abrirá un cuadro con lista desplegable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es-MX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Puedes buscar por el número de ticket, </a:t>
            </a:r>
            <a:r>
              <a:rPr lang="es-MX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n°</a:t>
            </a: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PCS o RUT del cliente.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9E507D0-77BB-5B24-7327-64FB47A02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870" y="1367362"/>
            <a:ext cx="5612130" cy="235077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3098400-EE9E-2778-6314-4632502EA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323" y="4700775"/>
            <a:ext cx="2860337" cy="155055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ED94F2A-CB40-B14B-534D-9251B7FD42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2411" y="4862880"/>
            <a:ext cx="3008630" cy="880745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0FCDE58A-846F-87EE-44D9-A9AADED7157C}"/>
              </a:ext>
            </a:extLst>
          </p:cNvPr>
          <p:cNvSpPr/>
          <p:nvPr/>
        </p:nvSpPr>
        <p:spPr>
          <a:xfrm>
            <a:off x="281646" y="962425"/>
            <a:ext cx="404447" cy="3253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1</a:t>
            </a:r>
            <a:endParaRPr lang="es-CL" dirty="0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221F092B-01E0-6D31-90C5-DB5867B0A1C1}"/>
              </a:ext>
            </a:extLst>
          </p:cNvPr>
          <p:cNvSpPr/>
          <p:nvPr/>
        </p:nvSpPr>
        <p:spPr>
          <a:xfrm>
            <a:off x="1435100" y="4297867"/>
            <a:ext cx="404447" cy="3253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CL" dirty="0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D8A6D353-BD5C-13D6-7BCB-4ED239B4C3DB}"/>
              </a:ext>
            </a:extLst>
          </p:cNvPr>
          <p:cNvSpPr/>
          <p:nvPr/>
        </p:nvSpPr>
        <p:spPr>
          <a:xfrm>
            <a:off x="5270187" y="4460525"/>
            <a:ext cx="404447" cy="3253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98270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Revisar Estado de Ticket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Tipos de estado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D9B0A19-6DB5-406C-E0EF-7D36FA603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7" y="1355300"/>
            <a:ext cx="5613207" cy="250452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1B7BBEC-F8C9-1D33-9DF6-583B8689D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958" y="4126775"/>
            <a:ext cx="5809757" cy="1975086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E944B62-B491-1134-C82E-6B17FB7045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5108" y="1610341"/>
            <a:ext cx="1522649" cy="152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58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Reabrir Ticket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9220151" y="1314419"/>
            <a:ext cx="2594568" cy="2256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el ticket está en estado “CERRADO” y no se solucionó inconveniente, debes hacer clic en </a:t>
            </a:r>
            <a:r>
              <a:rPr lang="es-MX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reabrir ticket.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854F1F6-6187-CCE5-BE5D-F134D5D80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1" y="1176550"/>
            <a:ext cx="4036448" cy="51363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DD01B2D-7528-E8F5-744F-D7C87396D9C5}"/>
              </a:ext>
            </a:extLst>
          </p:cNvPr>
          <p:cNvSpPr/>
          <p:nvPr/>
        </p:nvSpPr>
        <p:spPr>
          <a:xfrm>
            <a:off x="4229100" y="6114956"/>
            <a:ext cx="574186" cy="1979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75DAB31-8E10-FD8D-DA32-FE79B59F6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054" y="1176550"/>
            <a:ext cx="4499877" cy="201725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694D30F-1F82-ACAB-2B48-00FA4DB821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562" y="3633327"/>
            <a:ext cx="2428875" cy="211455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CB67AAD-DD22-B762-C40E-F6D6D7A00E5D}"/>
              </a:ext>
            </a:extLst>
          </p:cNvPr>
          <p:cNvSpPr txBox="1"/>
          <p:nvPr/>
        </p:nvSpPr>
        <p:spPr>
          <a:xfrm>
            <a:off x="7778270" y="3664194"/>
            <a:ext cx="4261338" cy="1959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debe seleccionar un motivo y complementar inconveniente en el cuadro “Detalle re-apertura”. Luego clic en “Aceptar”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continuación, aparecerá el </a:t>
            </a:r>
            <a:r>
              <a:rPr lang="es-MX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mensaje de confirmación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479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Escalamiento</a:t>
            </a:r>
          </a:p>
        </p:txBody>
      </p:sp>
    </p:spTree>
    <p:extLst>
      <p:ext uri="{BB962C8B-B14F-4D97-AF65-F5344CB8AC3E}">
        <p14:creationId xmlns:p14="http://schemas.microsoft.com/office/powerpoint/2010/main" val="1665400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Escalamiento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6A7E102-A55F-DA8E-E2A4-2CC31950E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11" y="1316511"/>
            <a:ext cx="9880831" cy="389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942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Funcionalidad</a:t>
            </a:r>
          </a:p>
        </p:txBody>
      </p:sp>
    </p:spTree>
    <p:extLst>
      <p:ext uri="{BB962C8B-B14F-4D97-AF65-F5344CB8AC3E}">
        <p14:creationId xmlns:p14="http://schemas.microsoft.com/office/powerpoint/2010/main" val="908565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Funcionalidad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03CECEE-3FC9-A27A-6BD6-709C3805D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555" y="1160608"/>
            <a:ext cx="5612130" cy="235077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962822C-6A5B-1948-13B0-385ACFFD4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116" y="3711268"/>
            <a:ext cx="609600" cy="61912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A762940-0318-A5EE-5613-25AAC0EAFD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5" y="4313162"/>
            <a:ext cx="647700" cy="65722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18555FB-F878-C641-47BA-2005047C8B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125" y="4953156"/>
            <a:ext cx="628650" cy="5715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8431827-5AA6-D04D-3EA5-B2D2F10B8E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371" y="5476717"/>
            <a:ext cx="581025" cy="60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5509CFE-9B6E-E170-1151-8EFF3B7173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462" y="6028853"/>
            <a:ext cx="561975" cy="581025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A026EED6-535A-356B-A470-0C218E4DD4FA}"/>
              </a:ext>
            </a:extLst>
          </p:cNvPr>
          <p:cNvSpPr txBox="1"/>
          <p:nvPr/>
        </p:nvSpPr>
        <p:spPr>
          <a:xfrm>
            <a:off x="1422156" y="3836164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Tickets abierto y/o en atención, fuera del tiempo de respuesta</a:t>
            </a:r>
            <a:endParaRPr lang="es-CL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0E49279-F27F-C966-A758-4C7E1D0B78DE}"/>
              </a:ext>
            </a:extLst>
          </p:cNvPr>
          <p:cNvSpPr txBox="1"/>
          <p:nvPr/>
        </p:nvSpPr>
        <p:spPr>
          <a:xfrm>
            <a:off x="1360608" y="4435403"/>
            <a:ext cx="86450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Tickets derivado a área especialista, pendiente de solucionar y/o cerrar inconveniente</a:t>
            </a:r>
            <a:endParaRPr lang="es-CL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10E62FE-6F23-1DF8-9448-FFA5C232B8E1}"/>
              </a:ext>
            </a:extLst>
          </p:cNvPr>
          <p:cNvSpPr txBox="1"/>
          <p:nvPr/>
        </p:nvSpPr>
        <p:spPr>
          <a:xfrm>
            <a:off x="1360608" y="4979146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Listado de tickets ingresados por ejecutivo en estado </a:t>
            </a:r>
            <a:r>
              <a:rPr lang="es-MX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ABIERTO</a:t>
            </a:r>
            <a:endParaRPr lang="es-CL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89895A7-1AB2-0588-E7AA-F2F41DDC6A43}"/>
              </a:ext>
            </a:extLst>
          </p:cNvPr>
          <p:cNvSpPr txBox="1"/>
          <p:nvPr/>
        </p:nvSpPr>
        <p:spPr>
          <a:xfrm>
            <a:off x="1360608" y="5602513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Tickets cerrados dentro del plazo de respuesta.</a:t>
            </a:r>
            <a:endParaRPr lang="es-CL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0542A446-2BBA-FDF1-22B7-943AE6D2465C}"/>
              </a:ext>
            </a:extLst>
          </p:cNvPr>
          <p:cNvSpPr txBox="1"/>
          <p:nvPr/>
        </p:nvSpPr>
        <p:spPr>
          <a:xfrm>
            <a:off x="1360608" y="6134699"/>
            <a:ext cx="88120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Tickets cancelados por área especialista (Ej: no aplica ingreso de ticket)</a:t>
            </a:r>
            <a:endParaRPr lang="es-CL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340FD22F-8E1B-C8E1-C27A-23A4D0A50F8B}"/>
              </a:ext>
            </a:extLst>
          </p:cNvPr>
          <p:cNvSpPr txBox="1"/>
          <p:nvPr/>
        </p:nvSpPr>
        <p:spPr>
          <a:xfrm>
            <a:off x="1009650" y="1369209"/>
            <a:ext cx="31756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la página de inicio encontrarás 5 iconos que te indicarán los tickets que has ingresado en el portal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Funcionalidad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1626577" y="1164184"/>
            <a:ext cx="3675760" cy="1561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DETALLE DE TICKETS: aparece el listado de los tickets ingresados por ejecutivo. Al hacer clic sobre el icono  se desplegará una nueva ventana con el detalle del ticket seleccionado. 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33AF1AF-3927-6FFE-B01E-DA1D61603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17" y="1231044"/>
            <a:ext cx="859291" cy="61692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A4C1B21-84F1-7EF0-941D-04BF83B98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812" y="3191608"/>
            <a:ext cx="6346930" cy="273611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F1AFAB0-5D34-32A3-7A2B-5685784F14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845" y="1326381"/>
            <a:ext cx="3836377" cy="488173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3CE5BC57-8019-B0B2-141A-ED76C6340B29}"/>
              </a:ext>
            </a:extLst>
          </p:cNvPr>
          <p:cNvSpPr/>
          <p:nvPr/>
        </p:nvSpPr>
        <p:spPr>
          <a:xfrm>
            <a:off x="6441345" y="4026634"/>
            <a:ext cx="241300" cy="1587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4200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Ticket Mas Frecuentes</a:t>
            </a:r>
          </a:p>
        </p:txBody>
      </p:sp>
    </p:spTree>
    <p:extLst>
      <p:ext uri="{BB962C8B-B14F-4D97-AF65-F5344CB8AC3E}">
        <p14:creationId xmlns:p14="http://schemas.microsoft.com/office/powerpoint/2010/main" val="2734602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Ticket Mas Frecuentes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SUR</a:t>
            </a:r>
          </a:p>
        </p:txBody>
      </p:sp>
      <p:graphicFrame>
        <p:nvGraphicFramePr>
          <p:cNvPr id="10" name="Tabla 10">
            <a:extLst>
              <a:ext uri="{FF2B5EF4-FFF2-40B4-BE49-F238E27FC236}">
                <a16:creationId xmlns:a16="http://schemas.microsoft.com/office/drawing/2014/main" id="{DE71969D-C30C-C691-2C82-30F10F46EE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560237"/>
              </p:ext>
            </p:extLst>
          </p:nvPr>
        </p:nvGraphicFramePr>
        <p:xfrm>
          <a:off x="896815" y="1316509"/>
          <a:ext cx="10515601" cy="4758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8842">
                  <a:extLst>
                    <a:ext uri="{9D8B030D-6E8A-4147-A177-3AD203B41FA5}">
                      <a16:colId xmlns:a16="http://schemas.microsoft.com/office/drawing/2014/main" val="601909661"/>
                    </a:ext>
                  </a:extLst>
                </a:gridCol>
                <a:gridCol w="3011200">
                  <a:extLst>
                    <a:ext uri="{9D8B030D-6E8A-4147-A177-3AD203B41FA5}">
                      <a16:colId xmlns:a16="http://schemas.microsoft.com/office/drawing/2014/main" val="1578303481"/>
                    </a:ext>
                  </a:extLst>
                </a:gridCol>
                <a:gridCol w="5295559">
                  <a:extLst>
                    <a:ext uri="{9D8B030D-6E8A-4147-A177-3AD203B41FA5}">
                      <a16:colId xmlns:a16="http://schemas.microsoft.com/office/drawing/2014/main" val="543812580"/>
                    </a:ext>
                  </a:extLst>
                </a:gridCol>
              </a:tblGrid>
              <a:tr h="752192"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Sistema (Tipo de Registro)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Categoría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Nivel 1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5378"/>
                  </a:ext>
                </a:extLst>
              </a:tr>
              <a:tr h="572398">
                <a:tc rowSpan="7">
                  <a:txBody>
                    <a:bodyPr/>
                    <a:lstStyle/>
                    <a:p>
                      <a:pPr algn="ctr"/>
                      <a:endParaRPr lang="es-ES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s-CL" dirty="0">
                          <a:solidFill>
                            <a:schemeClr val="tx1"/>
                          </a:solidFill>
                          <a:latin typeface="+mn-lt"/>
                        </a:rPr>
                        <a:t>SUR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Catastral</a:t>
                      </a:r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categoría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98146872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domicilio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90710883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teléfono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48155303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Modificar información del cliente en el sistema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73803596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eclamo Administrativo</a:t>
                      </a:r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Gestionar/cerrar reclamos administrativos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00668780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Cambio de número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Recuperar número telefónico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128297392"/>
                  </a:ext>
                </a:extLst>
              </a:tr>
              <a:tr h="572398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  <a:latin typeface="+mn-lt"/>
                        </a:rPr>
                        <a:t>Cortes y Reconexiones</a:t>
                      </a:r>
                      <a:endParaRPr lang="es-CL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Gestiones cortes/</a:t>
                      </a:r>
                      <a:r>
                        <a:rPr lang="es-CL" sz="18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rx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00009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8469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Ticket Mas Frecuentes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SUR</a:t>
            </a:r>
          </a:p>
        </p:txBody>
      </p:sp>
      <p:graphicFrame>
        <p:nvGraphicFramePr>
          <p:cNvPr id="11" name="Tabla 11">
            <a:extLst>
              <a:ext uri="{FF2B5EF4-FFF2-40B4-BE49-F238E27FC236}">
                <a16:creationId xmlns:a16="http://schemas.microsoft.com/office/drawing/2014/main" id="{281D3CDA-6C03-B9CC-E8C5-285EF59CF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069885"/>
              </p:ext>
            </p:extLst>
          </p:nvPr>
        </p:nvGraphicFramePr>
        <p:xfrm>
          <a:off x="844062" y="1316511"/>
          <a:ext cx="10638693" cy="5075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2581">
                  <a:extLst>
                    <a:ext uri="{9D8B030D-6E8A-4147-A177-3AD203B41FA5}">
                      <a16:colId xmlns:a16="http://schemas.microsoft.com/office/drawing/2014/main" val="3799622174"/>
                    </a:ext>
                  </a:extLst>
                </a:gridCol>
                <a:gridCol w="2608532">
                  <a:extLst>
                    <a:ext uri="{9D8B030D-6E8A-4147-A177-3AD203B41FA5}">
                      <a16:colId xmlns:a16="http://schemas.microsoft.com/office/drawing/2014/main" val="3664060197"/>
                    </a:ext>
                  </a:extLst>
                </a:gridCol>
                <a:gridCol w="5657580">
                  <a:extLst>
                    <a:ext uri="{9D8B030D-6E8A-4147-A177-3AD203B41FA5}">
                      <a16:colId xmlns:a16="http://schemas.microsoft.com/office/drawing/2014/main" val="3909974631"/>
                    </a:ext>
                  </a:extLst>
                </a:gridCol>
              </a:tblGrid>
              <a:tr h="623539"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Sistema (Tipo de Registro)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Categoría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Nivel 1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4863977"/>
                  </a:ext>
                </a:extLst>
              </a:tr>
              <a:tr h="492806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+mn-lt"/>
                        </a:rPr>
                        <a:t>SUR</a:t>
                      </a: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endParaRPr lang="es-ES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Despacho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Capacidad agendamiento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810214112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Crear/bloquear/desbloquear nodos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63830884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Gestionar VT - Visitas Técnicas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34806390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Liquidar/objetar órdenes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597428572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Problemas de configuraciones - Técnica/despacho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87080035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Flow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Desbloqueo de OTS - Tablero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20193036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Pérdida de espacios IW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Gestionar recupero teléfono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92316595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r>
                        <a:rPr lang="es-C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Pérdida de espacios IW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Regularización Intraway/Sur - Inconsistencia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650123846"/>
                  </a:ext>
                </a:extLst>
              </a:tr>
              <a:tr h="492806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  <a:latin typeface="+mn-lt"/>
                        </a:rPr>
                        <a:t>Operaciones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Avanzar cerrar OT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668268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0733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Ticket Mas Frecuentes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Incognito</a:t>
            </a:r>
          </a:p>
        </p:txBody>
      </p:sp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EEE34532-74B2-4C34-E490-D7407C8BC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359963"/>
              </p:ext>
            </p:extLst>
          </p:nvPr>
        </p:nvGraphicFramePr>
        <p:xfrm>
          <a:off x="879232" y="1221712"/>
          <a:ext cx="10032022" cy="5320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4640">
                  <a:extLst>
                    <a:ext uri="{9D8B030D-6E8A-4147-A177-3AD203B41FA5}">
                      <a16:colId xmlns:a16="http://schemas.microsoft.com/office/drawing/2014/main" val="1975363244"/>
                    </a:ext>
                  </a:extLst>
                </a:gridCol>
                <a:gridCol w="2254087">
                  <a:extLst>
                    <a:ext uri="{9D8B030D-6E8A-4147-A177-3AD203B41FA5}">
                      <a16:colId xmlns:a16="http://schemas.microsoft.com/office/drawing/2014/main" val="2630844567"/>
                    </a:ext>
                  </a:extLst>
                </a:gridCol>
                <a:gridCol w="5283295">
                  <a:extLst>
                    <a:ext uri="{9D8B030D-6E8A-4147-A177-3AD203B41FA5}">
                      <a16:colId xmlns:a16="http://schemas.microsoft.com/office/drawing/2014/main" val="1985953582"/>
                    </a:ext>
                  </a:extLst>
                </a:gridCol>
              </a:tblGrid>
              <a:tr h="5644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Sistema (Tipo de Registro)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Categoría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Nivel 1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105977316"/>
                  </a:ext>
                </a:extLst>
              </a:tr>
              <a:tr h="365114">
                <a:tc rowSpan="13">
                  <a:txBody>
                    <a:bodyPr/>
                    <a:lstStyle/>
                    <a:p>
                      <a:pPr algn="ctr"/>
                      <a:endParaRPr lang="es-ES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Incognito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 rowSpan="13">
                  <a:txBody>
                    <a:bodyPr/>
                    <a:lstStyle/>
                    <a:p>
                      <a:pPr algn="ctr"/>
                      <a:endParaRPr lang="es-ES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Regularización de equipos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Carga de Canales no Visualiza Canales PRO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09037510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 existe cliente en incognito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021494364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 existe servicio en incognito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54729088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NAT a BR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925341333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channel MAP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47537844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BR a NAT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97499639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etiqueta telefónica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222322971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paquete principal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599442411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Cambio de velocidad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9044223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Bloqueo de Barred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200847965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Desbloqueo de Barred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27897339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Bloqueo de Call features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176290432"/>
                  </a:ext>
                </a:extLst>
              </a:tr>
              <a:tr h="365114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Desbloqueo de Call </a:t>
                      </a:r>
                      <a:r>
                        <a:rPr lang="es-CL" sz="18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features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5630384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218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Ticket Mas Frecuentes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Incognito</a:t>
            </a:r>
          </a:p>
        </p:txBody>
      </p:sp>
      <p:graphicFrame>
        <p:nvGraphicFramePr>
          <p:cNvPr id="2" name="Tabla 2">
            <a:extLst>
              <a:ext uri="{FF2B5EF4-FFF2-40B4-BE49-F238E27FC236}">
                <a16:creationId xmlns:a16="http://schemas.microsoft.com/office/drawing/2014/main" id="{07DF6D98-CC2E-FA14-9486-308AFB9E5B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01321"/>
              </p:ext>
            </p:extLst>
          </p:nvPr>
        </p:nvGraphicFramePr>
        <p:xfrm>
          <a:off x="975947" y="1340997"/>
          <a:ext cx="10392507" cy="5096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4260">
                  <a:extLst>
                    <a:ext uri="{9D8B030D-6E8A-4147-A177-3AD203B41FA5}">
                      <a16:colId xmlns:a16="http://schemas.microsoft.com/office/drawing/2014/main" val="2733369686"/>
                    </a:ext>
                  </a:extLst>
                </a:gridCol>
                <a:gridCol w="2708031">
                  <a:extLst>
                    <a:ext uri="{9D8B030D-6E8A-4147-A177-3AD203B41FA5}">
                      <a16:colId xmlns:a16="http://schemas.microsoft.com/office/drawing/2014/main" val="2583248379"/>
                    </a:ext>
                  </a:extLst>
                </a:gridCol>
                <a:gridCol w="5240216">
                  <a:extLst>
                    <a:ext uri="{9D8B030D-6E8A-4147-A177-3AD203B41FA5}">
                      <a16:colId xmlns:a16="http://schemas.microsoft.com/office/drawing/2014/main" val="2204158958"/>
                    </a:ext>
                  </a:extLst>
                </a:gridCol>
              </a:tblGrid>
              <a:tr h="511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Sistema (Tipo de Registro)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Categoría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Nivel 1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862692738"/>
                  </a:ext>
                </a:extLst>
              </a:tr>
              <a:tr h="411149">
                <a:tc rowSpan="11">
                  <a:txBody>
                    <a:bodyPr/>
                    <a:lstStyle/>
                    <a:p>
                      <a:pPr algn="ctr"/>
                      <a:endParaRPr lang="es-ES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Incognito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Suspensión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Reactivación de servicios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352118117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Reactivación anticipada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91722309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s-CL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Reactivación de servicios</a:t>
                      </a:r>
                      <a:endParaRPr lang="es-CL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Cliente SERNAC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19402006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Pago No Reflejado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35531278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Pago No Reflejado Churn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728939950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Pendiente recepción de factura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770879811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Moroso acción cobranza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56271651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Reclamo administrativo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413574939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Portabilidad suspendida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291956251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Sin servicio orden abierta en SUR</a:t>
                      </a:r>
                      <a:endParaRPr lang="es-CL" sz="18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552923632"/>
                  </a:ext>
                </a:extLst>
              </a:tr>
              <a:tr h="411149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Prórroga o contingencia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091718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99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65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21-04-2023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22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4840</TotalTime>
  <Words>577</Words>
  <Application>Microsoft Office PowerPoint</Application>
  <PresentationFormat>Panorámica</PresentationFormat>
  <Paragraphs>172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Symbol</vt:lpstr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11</cp:revision>
  <dcterms:created xsi:type="dcterms:W3CDTF">2023-02-20T13:59:36Z</dcterms:created>
  <dcterms:modified xsi:type="dcterms:W3CDTF">2023-04-21T17:27:51Z</dcterms:modified>
</cp:coreProperties>
</file>