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4" r:id="rId2"/>
  </p:sldMasterIdLst>
  <p:sldIdLst>
    <p:sldId id="256" r:id="rId3"/>
    <p:sldId id="259" r:id="rId4"/>
    <p:sldId id="267" r:id="rId5"/>
    <p:sldId id="264" r:id="rId6"/>
    <p:sldId id="269" r:id="rId7"/>
    <p:sldId id="270" r:id="rId8"/>
    <p:sldId id="271" r:id="rId9"/>
    <p:sldId id="272" r:id="rId10"/>
    <p:sldId id="273" r:id="rId11"/>
    <p:sldId id="274" r:id="rId12"/>
    <p:sldId id="275" r:id="rId13"/>
    <p:sldId id="277" r:id="rId14"/>
    <p:sldId id="279" r:id="rId15"/>
    <p:sldId id="280" r:id="rId16"/>
    <p:sldId id="281" r:id="rId17"/>
    <p:sldId id="282" r:id="rId18"/>
    <p:sldId id="278" r:id="rId19"/>
    <p:sldId id="276" r:id="rId20"/>
    <p:sldId id="283" r:id="rId21"/>
    <p:sldId id="261" r:id="rId22"/>
    <p:sldId id="263" r:id="rId23"/>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8A7"/>
    <a:srgbClr val="FAAD0A"/>
    <a:srgbClr val="FA3F0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F01C51-0ECB-F994-6008-2B7457234627}" v="647" dt="2023-04-05T14:42:16.182"/>
    <p1510:client id="{BD1FE55C-CBF0-17F5-A523-3AE5E754BA0A}" v="618" dt="2023-04-05T14:22:50.05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8"/>
    <p:restoredTop sz="95353"/>
  </p:normalViewPr>
  <p:slideViewPr>
    <p:cSldViewPr snapToGrid="0">
      <p:cViewPr varScale="1">
        <p:scale>
          <a:sx n="105" d="100"/>
          <a:sy n="105" d="100"/>
        </p:scale>
        <p:origin x="79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microsoft.com/office/2015/10/relationships/revisionInfo" Target="revisionInfo.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emf"/><Relationship Id="rId7" Type="http://schemas.openxmlformats.org/officeDocument/2006/relationships/image" Target="../media/image8.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emf"/><Relationship Id="rId1" Type="http://schemas.openxmlformats.org/officeDocument/2006/relationships/slideMaster" Target="../slideMasters/slideMaster1.xml"/><Relationship Id="rId4" Type="http://schemas.openxmlformats.org/officeDocument/2006/relationships/image" Target="../media/image11.emf"/></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emf"/><Relationship Id="rId1" Type="http://schemas.openxmlformats.org/officeDocument/2006/relationships/slideMaster" Target="../slideMasters/slideMaster1.xml"/><Relationship Id="rId4" Type="http://schemas.openxmlformats.org/officeDocument/2006/relationships/image" Target="../media/image17.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emf"/><Relationship Id="rId7" Type="http://schemas.openxmlformats.org/officeDocument/2006/relationships/image" Target="../media/image8.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3.emf"/></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5.emf"/><Relationship Id="rId1" Type="http://schemas.openxmlformats.org/officeDocument/2006/relationships/slideMaster" Target="../slideMasters/slideMaster1.xml"/><Relationship Id="rId4" Type="http://schemas.openxmlformats.org/officeDocument/2006/relationships/image" Target="../media/image19.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emf"/><Relationship Id="rId1" Type="http://schemas.openxmlformats.org/officeDocument/2006/relationships/slideMaster" Target="../slideMasters/slideMaster2.xml"/><Relationship Id="rId4" Type="http://schemas.openxmlformats.org/officeDocument/2006/relationships/image" Target="../media/image11.emf"/></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1310AE3-DF01-0516-E153-3BD40B7F2913}"/>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1700536B-055E-AF90-F87D-0BAE0BDB1B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917F3DB8-F73E-79C0-D029-60E117B8A2D2}"/>
              </a:ext>
            </a:extLst>
          </p:cNvPr>
          <p:cNvSpPr>
            <a:spLocks noGrp="1"/>
          </p:cNvSpPr>
          <p:nvPr>
            <p:ph type="dt" sz="half" idx="10"/>
          </p:nvPr>
        </p:nvSpPr>
        <p:spPr/>
        <p:txBody>
          <a:bodyPr/>
          <a:lstStyle/>
          <a:p>
            <a:fld id="{D458CD8E-723E-6C4A-B9FA-8AD2FB9DAC0F}" type="datetimeFigureOut">
              <a:rPr lang="es-CL" smtClean="0"/>
              <a:t>20-04-2023</a:t>
            </a:fld>
            <a:endParaRPr lang="es-CL"/>
          </a:p>
        </p:txBody>
      </p:sp>
      <p:sp>
        <p:nvSpPr>
          <p:cNvPr id="5" name="Marcador de pie de página 4">
            <a:extLst>
              <a:ext uri="{FF2B5EF4-FFF2-40B4-BE49-F238E27FC236}">
                <a16:creationId xmlns:a16="http://schemas.microsoft.com/office/drawing/2014/main" id="{CF0CF50B-290C-8BE5-C601-D6094748D254}"/>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C703DC88-3ABB-E84B-8434-BD856A6F9FC9}"/>
              </a:ext>
            </a:extLst>
          </p:cNvPr>
          <p:cNvSpPr>
            <a:spLocks noGrp="1"/>
          </p:cNvSpPr>
          <p:nvPr>
            <p:ph type="sldNum" sz="quarter" idx="12"/>
          </p:nvPr>
        </p:nvSpPr>
        <p:spPr/>
        <p:txBody>
          <a:bodyPr/>
          <a:lstStyle/>
          <a:p>
            <a:fld id="{E4BB7FB3-D781-314E-AE61-DF65ABEE7843}" type="slidenum">
              <a:rPr lang="es-CL" smtClean="0"/>
              <a:t>‹Nº›</a:t>
            </a:fld>
            <a:endParaRPr lang="es-CL"/>
          </a:p>
        </p:txBody>
      </p:sp>
      <p:sp>
        <p:nvSpPr>
          <p:cNvPr id="7" name="Marcador de título 1">
            <a:extLst>
              <a:ext uri="{FF2B5EF4-FFF2-40B4-BE49-F238E27FC236}">
                <a16:creationId xmlns:a16="http://schemas.microsoft.com/office/drawing/2014/main" id="{E7A58D3A-CD79-CC68-357B-14F0039A4BF0}"/>
              </a:ext>
            </a:extLst>
          </p:cNvPr>
          <p:cNvSpPr txBox="1">
            <a:spLocks/>
          </p:cNvSpPr>
          <p:nvPr userDrawn="1"/>
        </p:nvSpPr>
        <p:spPr>
          <a:xfrm>
            <a:off x="838200" y="365125"/>
            <a:ext cx="10515600" cy="1325563"/>
          </a:xfrm>
          <a:prstGeom prst="rect">
            <a:avLst/>
          </a:prstGeom>
        </p:spPr>
        <p:txBody>
          <a:bodyPr vert="horz" lIns="91440" tIns="45720" rIns="91440" bIns="45720" rtlCol="0" anchor="ctr">
            <a:normAutofit fontScale="92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ES"/>
              <a:t>Haga clic para modificar el estilo de título del patrón</a:t>
            </a:r>
            <a:endParaRPr lang="es-CL"/>
          </a:p>
        </p:txBody>
      </p:sp>
      <p:sp>
        <p:nvSpPr>
          <p:cNvPr id="8" name="Marcador de texto 2">
            <a:extLst>
              <a:ext uri="{FF2B5EF4-FFF2-40B4-BE49-F238E27FC236}">
                <a16:creationId xmlns:a16="http://schemas.microsoft.com/office/drawing/2014/main" id="{5883C7CF-A347-CAD8-207E-4907D2AC9192}"/>
              </a:ext>
            </a:extLst>
          </p:cNvPr>
          <p:cNvSpPr txBox="1">
            <a:spLocks/>
          </p:cNvSpPr>
          <p:nvPr userDrawn="1"/>
        </p:nvSpPr>
        <p:spPr>
          <a:xfrm>
            <a:off x="838200" y="1825625"/>
            <a:ext cx="10515600" cy="435133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9" name="Marcador de fecha 3">
            <a:extLst>
              <a:ext uri="{FF2B5EF4-FFF2-40B4-BE49-F238E27FC236}">
                <a16:creationId xmlns:a16="http://schemas.microsoft.com/office/drawing/2014/main" id="{85703CCE-B2D9-A4B5-83C0-BEEE6F26FD9F}"/>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E36D433-4CD3-0A4C-B145-6C54EF0B8003}" type="datetimeFigureOut">
              <a:rPr lang="es-CL" smtClean="0"/>
              <a:pPr/>
              <a:t>20-04-2023</a:t>
            </a:fld>
            <a:endParaRPr lang="es-CL"/>
          </a:p>
        </p:txBody>
      </p:sp>
      <p:sp>
        <p:nvSpPr>
          <p:cNvPr id="10" name="Marcador de número de diapositiva 5">
            <a:extLst>
              <a:ext uri="{FF2B5EF4-FFF2-40B4-BE49-F238E27FC236}">
                <a16:creationId xmlns:a16="http://schemas.microsoft.com/office/drawing/2014/main" id="{041EEC72-21E5-285C-80AF-DD9B5C7ADDE2}"/>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AEF3C21-7AF6-F949-8655-CBA8E87E80E5}" type="slidenum">
              <a:rPr lang="es-CL" smtClean="0"/>
              <a:pPr/>
              <a:t>‹Nº›</a:t>
            </a:fld>
            <a:endParaRPr lang="es-CL"/>
          </a:p>
        </p:txBody>
      </p:sp>
      <p:pic>
        <p:nvPicPr>
          <p:cNvPr id="11" name="Imagen 10">
            <a:extLst>
              <a:ext uri="{FF2B5EF4-FFF2-40B4-BE49-F238E27FC236}">
                <a16:creationId xmlns:a16="http://schemas.microsoft.com/office/drawing/2014/main" id="{997F218A-5B21-A3C7-F461-D17E46B0BDD9}"/>
              </a:ext>
            </a:extLst>
          </p:cNvPr>
          <p:cNvPicPr>
            <a:picLocks noChangeAspect="1"/>
          </p:cNvPicPr>
          <p:nvPr userDrawn="1"/>
        </p:nvPicPr>
        <p:blipFill>
          <a:blip r:embed="rId2"/>
          <a:stretch>
            <a:fillRect/>
          </a:stretch>
        </p:blipFill>
        <p:spPr>
          <a:xfrm>
            <a:off x="0" y="0"/>
            <a:ext cx="12017830" cy="6858000"/>
          </a:xfrm>
          <a:prstGeom prst="rect">
            <a:avLst/>
          </a:prstGeom>
        </p:spPr>
      </p:pic>
      <p:pic>
        <p:nvPicPr>
          <p:cNvPr id="12" name="Imagen 11">
            <a:extLst>
              <a:ext uri="{FF2B5EF4-FFF2-40B4-BE49-F238E27FC236}">
                <a16:creationId xmlns:a16="http://schemas.microsoft.com/office/drawing/2014/main" id="{BAB73BDF-B0A7-F146-4314-4A6F13A1AC7A}"/>
              </a:ext>
            </a:extLst>
          </p:cNvPr>
          <p:cNvPicPr>
            <a:picLocks noChangeAspect="1"/>
          </p:cNvPicPr>
          <p:nvPr userDrawn="1"/>
        </p:nvPicPr>
        <p:blipFill>
          <a:blip r:embed="rId3"/>
          <a:stretch>
            <a:fillRect/>
          </a:stretch>
        </p:blipFill>
        <p:spPr>
          <a:xfrm>
            <a:off x="5444613" y="0"/>
            <a:ext cx="6747387" cy="6959600"/>
          </a:xfrm>
          <a:prstGeom prst="rect">
            <a:avLst/>
          </a:prstGeom>
        </p:spPr>
      </p:pic>
      <p:pic>
        <p:nvPicPr>
          <p:cNvPr id="13" name="Imagen 12">
            <a:extLst>
              <a:ext uri="{FF2B5EF4-FFF2-40B4-BE49-F238E27FC236}">
                <a16:creationId xmlns:a16="http://schemas.microsoft.com/office/drawing/2014/main" id="{454934BF-16C9-030C-B7BB-E4CDB7443DFE}"/>
              </a:ext>
            </a:extLst>
          </p:cNvPr>
          <p:cNvPicPr>
            <a:picLocks noChangeAspect="1"/>
          </p:cNvPicPr>
          <p:nvPr userDrawn="1"/>
        </p:nvPicPr>
        <p:blipFill>
          <a:blip r:embed="rId4"/>
          <a:stretch>
            <a:fillRect/>
          </a:stretch>
        </p:blipFill>
        <p:spPr>
          <a:xfrm>
            <a:off x="4415094" y="3076575"/>
            <a:ext cx="3492500" cy="3644900"/>
          </a:xfrm>
          <a:prstGeom prst="rect">
            <a:avLst/>
          </a:prstGeom>
        </p:spPr>
      </p:pic>
      <p:pic>
        <p:nvPicPr>
          <p:cNvPr id="17" name="Imagen 16">
            <a:extLst>
              <a:ext uri="{FF2B5EF4-FFF2-40B4-BE49-F238E27FC236}">
                <a16:creationId xmlns:a16="http://schemas.microsoft.com/office/drawing/2014/main" id="{612F2777-1A07-9DE4-8F2C-F19A2341694E}"/>
              </a:ext>
            </a:extLst>
          </p:cNvPr>
          <p:cNvPicPr>
            <a:picLocks noChangeAspect="1"/>
          </p:cNvPicPr>
          <p:nvPr userDrawn="1"/>
        </p:nvPicPr>
        <p:blipFill>
          <a:blip r:embed="rId5"/>
          <a:stretch>
            <a:fillRect/>
          </a:stretch>
        </p:blipFill>
        <p:spPr>
          <a:xfrm>
            <a:off x="-59812" y="3606800"/>
            <a:ext cx="3771900" cy="3302000"/>
          </a:xfrm>
          <a:prstGeom prst="rect">
            <a:avLst/>
          </a:prstGeom>
        </p:spPr>
      </p:pic>
      <p:pic>
        <p:nvPicPr>
          <p:cNvPr id="18" name="Imagen 17">
            <a:extLst>
              <a:ext uri="{FF2B5EF4-FFF2-40B4-BE49-F238E27FC236}">
                <a16:creationId xmlns:a16="http://schemas.microsoft.com/office/drawing/2014/main" id="{3FC9E449-3D0A-AD3D-E747-7363BC08A6C6}"/>
              </a:ext>
            </a:extLst>
          </p:cNvPr>
          <p:cNvPicPr>
            <a:picLocks noChangeAspect="1"/>
          </p:cNvPicPr>
          <p:nvPr userDrawn="1"/>
        </p:nvPicPr>
        <p:blipFill>
          <a:blip r:embed="rId6"/>
          <a:stretch>
            <a:fillRect/>
          </a:stretch>
        </p:blipFill>
        <p:spPr>
          <a:xfrm>
            <a:off x="-191351" y="26987"/>
            <a:ext cx="4024105" cy="1254125"/>
          </a:xfrm>
          <a:prstGeom prst="rect">
            <a:avLst/>
          </a:prstGeom>
        </p:spPr>
      </p:pic>
      <p:pic>
        <p:nvPicPr>
          <p:cNvPr id="19" name="Imagen 18">
            <a:extLst>
              <a:ext uri="{FF2B5EF4-FFF2-40B4-BE49-F238E27FC236}">
                <a16:creationId xmlns:a16="http://schemas.microsoft.com/office/drawing/2014/main" id="{DB555962-1B13-ED63-A00D-E1CDD2F5AAB9}"/>
              </a:ext>
            </a:extLst>
          </p:cNvPr>
          <p:cNvPicPr>
            <a:picLocks noChangeAspect="1"/>
          </p:cNvPicPr>
          <p:nvPr userDrawn="1"/>
        </p:nvPicPr>
        <p:blipFill>
          <a:blip r:embed="rId7"/>
          <a:stretch>
            <a:fillRect/>
          </a:stretch>
        </p:blipFill>
        <p:spPr>
          <a:xfrm>
            <a:off x="6354255" y="948762"/>
            <a:ext cx="5784199" cy="4614862"/>
          </a:xfrm>
          <a:prstGeom prst="rect">
            <a:avLst/>
          </a:prstGeom>
        </p:spPr>
      </p:pic>
    </p:spTree>
    <p:extLst>
      <p:ext uri="{BB962C8B-B14F-4D97-AF65-F5344CB8AC3E}">
        <p14:creationId xmlns:p14="http://schemas.microsoft.com/office/powerpoint/2010/main" val="3432697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ED0095-9F98-8429-06D6-CD39756E88B9}"/>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359ABD44-ECA7-231B-37D2-EFE504C797CC}"/>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3945D0A9-1327-BD35-BA0D-C33C045098EF}"/>
              </a:ext>
            </a:extLst>
          </p:cNvPr>
          <p:cNvSpPr>
            <a:spLocks noGrp="1"/>
          </p:cNvSpPr>
          <p:nvPr>
            <p:ph type="dt" sz="half" idx="10"/>
          </p:nvPr>
        </p:nvSpPr>
        <p:spPr/>
        <p:txBody>
          <a:bodyPr/>
          <a:lstStyle/>
          <a:p>
            <a:fld id="{D458CD8E-723E-6C4A-B9FA-8AD2FB9DAC0F}" type="datetimeFigureOut">
              <a:rPr lang="es-CL" smtClean="0"/>
              <a:t>20-04-2023</a:t>
            </a:fld>
            <a:endParaRPr lang="es-CL"/>
          </a:p>
        </p:txBody>
      </p:sp>
      <p:sp>
        <p:nvSpPr>
          <p:cNvPr id="5" name="Marcador de pie de página 4">
            <a:extLst>
              <a:ext uri="{FF2B5EF4-FFF2-40B4-BE49-F238E27FC236}">
                <a16:creationId xmlns:a16="http://schemas.microsoft.com/office/drawing/2014/main" id="{B2A1D0A0-243E-2EFF-89F5-3F2C5A65C5A6}"/>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16850DD4-634B-789B-707E-3AF46B27EBCB}"/>
              </a:ext>
            </a:extLst>
          </p:cNvPr>
          <p:cNvSpPr>
            <a:spLocks noGrp="1"/>
          </p:cNvSpPr>
          <p:nvPr>
            <p:ph type="sldNum" sz="quarter" idx="12"/>
          </p:nvPr>
        </p:nvSpPr>
        <p:spPr/>
        <p:txBody>
          <a:bodyPr/>
          <a:lstStyle/>
          <a:p>
            <a:fld id="{E4BB7FB3-D781-314E-AE61-DF65ABEE7843}" type="slidenum">
              <a:rPr lang="es-CL" smtClean="0"/>
              <a:t>‹Nº›</a:t>
            </a:fld>
            <a:endParaRPr lang="es-CL"/>
          </a:p>
        </p:txBody>
      </p:sp>
      <p:sp>
        <p:nvSpPr>
          <p:cNvPr id="7" name="Marcador de fecha 3">
            <a:extLst>
              <a:ext uri="{FF2B5EF4-FFF2-40B4-BE49-F238E27FC236}">
                <a16:creationId xmlns:a16="http://schemas.microsoft.com/office/drawing/2014/main" id="{427F8E23-4030-0CBE-7B4B-9AAC0FBDF401}"/>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19A3457-F8BA-2248-8346-1819D549271F}" type="datetimeFigureOut">
              <a:rPr lang="es-CL" smtClean="0"/>
              <a:pPr/>
              <a:t>20-04-2023</a:t>
            </a:fld>
            <a:endParaRPr lang="es-CL"/>
          </a:p>
        </p:txBody>
      </p:sp>
      <p:sp>
        <p:nvSpPr>
          <p:cNvPr id="8" name="Marcador de número de diapositiva 5">
            <a:extLst>
              <a:ext uri="{FF2B5EF4-FFF2-40B4-BE49-F238E27FC236}">
                <a16:creationId xmlns:a16="http://schemas.microsoft.com/office/drawing/2014/main" id="{4AD8F159-3999-D981-F137-2F9AAC4C8963}"/>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595267A-CF7D-F64B-89A4-860D92A323AE}" type="slidenum">
              <a:rPr lang="es-CL" smtClean="0"/>
              <a:pPr/>
              <a:t>‹Nº›</a:t>
            </a:fld>
            <a:endParaRPr lang="es-CL"/>
          </a:p>
        </p:txBody>
      </p:sp>
      <p:pic>
        <p:nvPicPr>
          <p:cNvPr id="9" name="Imagen 8">
            <a:extLst>
              <a:ext uri="{FF2B5EF4-FFF2-40B4-BE49-F238E27FC236}">
                <a16:creationId xmlns:a16="http://schemas.microsoft.com/office/drawing/2014/main" id="{40B7EB06-7373-8ED1-B7A1-5B881DBD3EA7}"/>
              </a:ext>
            </a:extLst>
          </p:cNvPr>
          <p:cNvPicPr>
            <a:picLocks noChangeAspect="1"/>
          </p:cNvPicPr>
          <p:nvPr userDrawn="1"/>
        </p:nvPicPr>
        <p:blipFill>
          <a:blip r:embed="rId2"/>
          <a:stretch>
            <a:fillRect/>
          </a:stretch>
        </p:blipFill>
        <p:spPr>
          <a:xfrm>
            <a:off x="-1" y="-50800"/>
            <a:ext cx="12196291" cy="6908800"/>
          </a:xfrm>
          <a:prstGeom prst="rect">
            <a:avLst/>
          </a:prstGeom>
        </p:spPr>
      </p:pic>
      <p:pic>
        <p:nvPicPr>
          <p:cNvPr id="10" name="Imagen 9">
            <a:extLst>
              <a:ext uri="{FF2B5EF4-FFF2-40B4-BE49-F238E27FC236}">
                <a16:creationId xmlns:a16="http://schemas.microsoft.com/office/drawing/2014/main" id="{976509D4-6E2B-376F-3C6B-E505D94A9A94}"/>
              </a:ext>
            </a:extLst>
          </p:cNvPr>
          <p:cNvPicPr>
            <a:picLocks noChangeAspect="1"/>
          </p:cNvPicPr>
          <p:nvPr userDrawn="1"/>
        </p:nvPicPr>
        <p:blipFill>
          <a:blip r:embed="rId3"/>
          <a:stretch>
            <a:fillRect/>
          </a:stretch>
        </p:blipFill>
        <p:spPr>
          <a:xfrm>
            <a:off x="5444613" y="-101600"/>
            <a:ext cx="6747387" cy="7061200"/>
          </a:xfrm>
          <a:prstGeom prst="rect">
            <a:avLst/>
          </a:prstGeom>
        </p:spPr>
      </p:pic>
      <p:pic>
        <p:nvPicPr>
          <p:cNvPr id="11" name="Imagen 10">
            <a:extLst>
              <a:ext uri="{FF2B5EF4-FFF2-40B4-BE49-F238E27FC236}">
                <a16:creationId xmlns:a16="http://schemas.microsoft.com/office/drawing/2014/main" id="{6D9DE0F6-715C-0B7D-690E-9691721FA7DA}"/>
              </a:ext>
            </a:extLst>
          </p:cNvPr>
          <p:cNvPicPr>
            <a:picLocks noChangeAspect="1"/>
          </p:cNvPicPr>
          <p:nvPr userDrawn="1"/>
        </p:nvPicPr>
        <p:blipFill>
          <a:blip r:embed="rId4"/>
          <a:stretch>
            <a:fillRect/>
          </a:stretch>
        </p:blipFill>
        <p:spPr>
          <a:xfrm>
            <a:off x="4415094" y="3076575"/>
            <a:ext cx="3492500" cy="3644900"/>
          </a:xfrm>
          <a:prstGeom prst="rect">
            <a:avLst/>
          </a:prstGeom>
        </p:spPr>
      </p:pic>
      <p:pic>
        <p:nvPicPr>
          <p:cNvPr id="12" name="Imagen 11">
            <a:extLst>
              <a:ext uri="{FF2B5EF4-FFF2-40B4-BE49-F238E27FC236}">
                <a16:creationId xmlns:a16="http://schemas.microsoft.com/office/drawing/2014/main" id="{E05BBEB6-2A79-D9B6-31F0-BA051A2B0997}"/>
              </a:ext>
            </a:extLst>
          </p:cNvPr>
          <p:cNvPicPr>
            <a:picLocks noChangeAspect="1"/>
          </p:cNvPicPr>
          <p:nvPr userDrawn="1"/>
        </p:nvPicPr>
        <p:blipFill>
          <a:blip r:embed="rId5"/>
          <a:stretch>
            <a:fillRect/>
          </a:stretch>
        </p:blipFill>
        <p:spPr>
          <a:xfrm>
            <a:off x="-59812" y="3606800"/>
            <a:ext cx="3771900" cy="3302000"/>
          </a:xfrm>
          <a:prstGeom prst="rect">
            <a:avLst/>
          </a:prstGeom>
        </p:spPr>
      </p:pic>
      <p:pic>
        <p:nvPicPr>
          <p:cNvPr id="13" name="Imagen 12">
            <a:extLst>
              <a:ext uri="{FF2B5EF4-FFF2-40B4-BE49-F238E27FC236}">
                <a16:creationId xmlns:a16="http://schemas.microsoft.com/office/drawing/2014/main" id="{1CDBBF34-7E90-A897-398F-93C5A9B1DF42}"/>
              </a:ext>
            </a:extLst>
          </p:cNvPr>
          <p:cNvPicPr>
            <a:picLocks noChangeAspect="1"/>
          </p:cNvPicPr>
          <p:nvPr userDrawn="1"/>
        </p:nvPicPr>
        <p:blipFill>
          <a:blip r:embed="rId6"/>
          <a:stretch>
            <a:fillRect/>
          </a:stretch>
        </p:blipFill>
        <p:spPr>
          <a:xfrm>
            <a:off x="6273800" y="3282950"/>
            <a:ext cx="2159000" cy="2997200"/>
          </a:xfrm>
          <a:prstGeom prst="rect">
            <a:avLst/>
          </a:prstGeom>
        </p:spPr>
      </p:pic>
      <p:pic>
        <p:nvPicPr>
          <p:cNvPr id="14" name="Imagen 13">
            <a:extLst>
              <a:ext uri="{FF2B5EF4-FFF2-40B4-BE49-F238E27FC236}">
                <a16:creationId xmlns:a16="http://schemas.microsoft.com/office/drawing/2014/main" id="{6FB9AC7E-74D9-6F68-283F-B9471E99DBA5}"/>
              </a:ext>
            </a:extLst>
          </p:cNvPr>
          <p:cNvPicPr>
            <a:picLocks noChangeAspect="1"/>
          </p:cNvPicPr>
          <p:nvPr userDrawn="1"/>
        </p:nvPicPr>
        <p:blipFill>
          <a:blip r:embed="rId7"/>
          <a:stretch>
            <a:fillRect/>
          </a:stretch>
        </p:blipFill>
        <p:spPr>
          <a:xfrm>
            <a:off x="8718550" y="-128290"/>
            <a:ext cx="2527300" cy="1295400"/>
          </a:xfrm>
          <a:prstGeom prst="rect">
            <a:avLst/>
          </a:prstGeom>
        </p:spPr>
      </p:pic>
      <p:pic>
        <p:nvPicPr>
          <p:cNvPr id="15" name="Imagen 14">
            <a:extLst>
              <a:ext uri="{FF2B5EF4-FFF2-40B4-BE49-F238E27FC236}">
                <a16:creationId xmlns:a16="http://schemas.microsoft.com/office/drawing/2014/main" id="{F7FEBD04-72D0-76DE-D31A-582534F03AEC}"/>
              </a:ext>
            </a:extLst>
          </p:cNvPr>
          <p:cNvPicPr>
            <a:picLocks noChangeAspect="1"/>
          </p:cNvPicPr>
          <p:nvPr userDrawn="1"/>
        </p:nvPicPr>
        <p:blipFill>
          <a:blip r:embed="rId8"/>
          <a:stretch>
            <a:fillRect/>
          </a:stretch>
        </p:blipFill>
        <p:spPr>
          <a:xfrm>
            <a:off x="-191351" y="26987"/>
            <a:ext cx="4024105" cy="1254125"/>
          </a:xfrm>
          <a:prstGeom prst="rect">
            <a:avLst/>
          </a:prstGeom>
        </p:spPr>
      </p:pic>
    </p:spTree>
    <p:extLst>
      <p:ext uri="{BB962C8B-B14F-4D97-AF65-F5344CB8AC3E}">
        <p14:creationId xmlns:p14="http://schemas.microsoft.com/office/powerpoint/2010/main" val="17844662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8A1CDFD4-1BB4-7DDF-1B39-9207EF5CFF4E}"/>
              </a:ext>
            </a:extLst>
          </p:cNvPr>
          <p:cNvPicPr>
            <a:picLocks noChangeAspect="1"/>
          </p:cNvPicPr>
          <p:nvPr userDrawn="1"/>
        </p:nvPicPr>
        <p:blipFill>
          <a:blip r:embed="rId2"/>
          <a:stretch>
            <a:fillRect/>
          </a:stretch>
        </p:blipFill>
        <p:spPr>
          <a:xfrm>
            <a:off x="0" y="0"/>
            <a:ext cx="12221768" cy="991688"/>
          </a:xfrm>
          <a:prstGeom prst="rect">
            <a:avLst/>
          </a:prstGeom>
        </p:spPr>
      </p:pic>
      <p:pic>
        <p:nvPicPr>
          <p:cNvPr id="8" name="Imagen 7">
            <a:extLst>
              <a:ext uri="{FF2B5EF4-FFF2-40B4-BE49-F238E27FC236}">
                <a16:creationId xmlns:a16="http://schemas.microsoft.com/office/drawing/2014/main" id="{2B122E55-C01A-3D91-E312-2505CC0C6458}"/>
              </a:ext>
            </a:extLst>
          </p:cNvPr>
          <p:cNvPicPr>
            <a:picLocks noChangeAspect="1"/>
          </p:cNvPicPr>
          <p:nvPr userDrawn="1"/>
        </p:nvPicPr>
        <p:blipFill>
          <a:blip r:embed="rId3"/>
          <a:stretch>
            <a:fillRect/>
          </a:stretch>
        </p:blipFill>
        <p:spPr>
          <a:xfrm>
            <a:off x="312397" y="6101658"/>
            <a:ext cx="1813141" cy="483172"/>
          </a:xfrm>
          <a:prstGeom prst="rect">
            <a:avLst/>
          </a:prstGeom>
        </p:spPr>
      </p:pic>
      <p:pic>
        <p:nvPicPr>
          <p:cNvPr id="9" name="Imagen 8">
            <a:extLst>
              <a:ext uri="{FF2B5EF4-FFF2-40B4-BE49-F238E27FC236}">
                <a16:creationId xmlns:a16="http://schemas.microsoft.com/office/drawing/2014/main" id="{1C807C0D-7A3B-8913-9C1E-188BF87C95B7}"/>
              </a:ext>
            </a:extLst>
          </p:cNvPr>
          <p:cNvPicPr>
            <a:picLocks noChangeAspect="1"/>
          </p:cNvPicPr>
          <p:nvPr userDrawn="1"/>
        </p:nvPicPr>
        <p:blipFill>
          <a:blip r:embed="rId4"/>
          <a:stretch>
            <a:fillRect/>
          </a:stretch>
        </p:blipFill>
        <p:spPr>
          <a:xfrm>
            <a:off x="312397" y="945969"/>
            <a:ext cx="11542146" cy="46372"/>
          </a:xfrm>
          <a:prstGeom prst="rect">
            <a:avLst/>
          </a:prstGeom>
        </p:spPr>
      </p:pic>
    </p:spTree>
    <p:extLst>
      <p:ext uri="{BB962C8B-B14F-4D97-AF65-F5344CB8AC3E}">
        <p14:creationId xmlns:p14="http://schemas.microsoft.com/office/powerpoint/2010/main" val="37468902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0890FF-C5CF-6FDE-5B9A-C4B5C4F08672}"/>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AEE04875-478B-FD4F-C52D-C309886A0C3B}"/>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240CE022-475F-58AF-EAD4-E3D15EC68E63}"/>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D61E2025-25B0-965D-8573-BC1C84245136}"/>
              </a:ext>
            </a:extLst>
          </p:cNvPr>
          <p:cNvSpPr>
            <a:spLocks noGrp="1"/>
          </p:cNvSpPr>
          <p:nvPr>
            <p:ph type="dt" sz="half" idx="10"/>
          </p:nvPr>
        </p:nvSpPr>
        <p:spPr/>
        <p:txBody>
          <a:bodyPr/>
          <a:lstStyle/>
          <a:p>
            <a:fld id="{D458CD8E-723E-6C4A-B9FA-8AD2FB9DAC0F}" type="datetimeFigureOut">
              <a:rPr lang="es-CL" smtClean="0"/>
              <a:t>20-04-2023</a:t>
            </a:fld>
            <a:endParaRPr lang="es-CL"/>
          </a:p>
        </p:txBody>
      </p:sp>
      <p:sp>
        <p:nvSpPr>
          <p:cNvPr id="6" name="Marcador de pie de página 5">
            <a:extLst>
              <a:ext uri="{FF2B5EF4-FFF2-40B4-BE49-F238E27FC236}">
                <a16:creationId xmlns:a16="http://schemas.microsoft.com/office/drawing/2014/main" id="{A184B5A8-0138-9975-C0FE-235EF815C22F}"/>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05065E18-2EB2-7C30-37B0-545B71255956}"/>
              </a:ext>
            </a:extLst>
          </p:cNvPr>
          <p:cNvSpPr>
            <a:spLocks noGrp="1"/>
          </p:cNvSpPr>
          <p:nvPr>
            <p:ph type="sldNum" sz="quarter" idx="12"/>
          </p:nvPr>
        </p:nvSpPr>
        <p:spPr/>
        <p:txBody>
          <a:bodyPr/>
          <a:lstStyle/>
          <a:p>
            <a:fld id="{E4BB7FB3-D781-314E-AE61-DF65ABEE7843}" type="slidenum">
              <a:rPr lang="es-CL" smtClean="0"/>
              <a:t>‹Nº›</a:t>
            </a:fld>
            <a:endParaRPr lang="es-CL"/>
          </a:p>
        </p:txBody>
      </p:sp>
      <p:sp>
        <p:nvSpPr>
          <p:cNvPr id="8" name="Marcador de contenido 2">
            <a:extLst>
              <a:ext uri="{FF2B5EF4-FFF2-40B4-BE49-F238E27FC236}">
                <a16:creationId xmlns:a16="http://schemas.microsoft.com/office/drawing/2014/main" id="{BB61DFCC-D85C-1E96-8757-E55EE5D1A422}"/>
              </a:ext>
            </a:extLst>
          </p:cNvPr>
          <p:cNvSpPr>
            <a:spLocks noGrp="1"/>
          </p:cNvSpPr>
          <p:nvPr>
            <p:ph idx="13"/>
          </p:nvPr>
        </p:nvSpPr>
        <p:spPr>
          <a:xfrm>
            <a:off x="838200" y="1825625"/>
            <a:ext cx="10515600" cy="4351338"/>
          </a:xfrm>
        </p:spPr>
        <p:txBody>
          <a:bodyPr/>
          <a:lstStyle/>
          <a:p>
            <a:endParaRPr lang="es-CL" dirty="0"/>
          </a:p>
        </p:txBody>
      </p:sp>
      <p:pic>
        <p:nvPicPr>
          <p:cNvPr id="9" name="Imagen 8">
            <a:extLst>
              <a:ext uri="{FF2B5EF4-FFF2-40B4-BE49-F238E27FC236}">
                <a16:creationId xmlns:a16="http://schemas.microsoft.com/office/drawing/2014/main" id="{C62B4C77-BB9F-AA96-E396-0921C8A7D10B}"/>
              </a:ext>
            </a:extLst>
          </p:cNvPr>
          <p:cNvPicPr>
            <a:picLocks noChangeAspect="1"/>
          </p:cNvPicPr>
          <p:nvPr userDrawn="1"/>
        </p:nvPicPr>
        <p:blipFill>
          <a:blip r:embed="rId2"/>
          <a:stretch>
            <a:fillRect/>
          </a:stretch>
        </p:blipFill>
        <p:spPr>
          <a:xfrm>
            <a:off x="-1" y="-101600"/>
            <a:ext cx="12196291" cy="6959600"/>
          </a:xfrm>
          <a:prstGeom prst="rect">
            <a:avLst/>
          </a:prstGeom>
        </p:spPr>
      </p:pic>
      <p:pic>
        <p:nvPicPr>
          <p:cNvPr id="10" name="Imagen 9">
            <a:extLst>
              <a:ext uri="{FF2B5EF4-FFF2-40B4-BE49-F238E27FC236}">
                <a16:creationId xmlns:a16="http://schemas.microsoft.com/office/drawing/2014/main" id="{53478250-EC87-35FF-249D-CBB51BF9120C}"/>
              </a:ext>
            </a:extLst>
          </p:cNvPr>
          <p:cNvPicPr>
            <a:picLocks noChangeAspect="1"/>
          </p:cNvPicPr>
          <p:nvPr userDrawn="1"/>
        </p:nvPicPr>
        <p:blipFill>
          <a:blip r:embed="rId3">
            <a:alphaModFix amt="59000"/>
          </a:blip>
          <a:stretch>
            <a:fillRect/>
          </a:stretch>
        </p:blipFill>
        <p:spPr>
          <a:xfrm flipH="1">
            <a:off x="-2" y="-101600"/>
            <a:ext cx="6720839" cy="7061200"/>
          </a:xfrm>
          <a:prstGeom prst="rect">
            <a:avLst/>
          </a:prstGeom>
        </p:spPr>
      </p:pic>
      <p:pic>
        <p:nvPicPr>
          <p:cNvPr id="11" name="Imagen 10">
            <a:extLst>
              <a:ext uri="{FF2B5EF4-FFF2-40B4-BE49-F238E27FC236}">
                <a16:creationId xmlns:a16="http://schemas.microsoft.com/office/drawing/2014/main" id="{159AC7B1-C327-8814-DDD6-416A76AC05F2}"/>
              </a:ext>
            </a:extLst>
          </p:cNvPr>
          <p:cNvPicPr>
            <a:picLocks noChangeAspect="1"/>
          </p:cNvPicPr>
          <p:nvPr userDrawn="1"/>
        </p:nvPicPr>
        <p:blipFill>
          <a:blip r:embed="rId4"/>
          <a:stretch>
            <a:fillRect/>
          </a:stretch>
        </p:blipFill>
        <p:spPr>
          <a:xfrm>
            <a:off x="-368357" y="1954213"/>
            <a:ext cx="5268912" cy="5268912"/>
          </a:xfrm>
          <a:prstGeom prst="rect">
            <a:avLst/>
          </a:prstGeom>
        </p:spPr>
      </p:pic>
      <p:pic>
        <p:nvPicPr>
          <p:cNvPr id="12" name="Imagen 11">
            <a:extLst>
              <a:ext uri="{FF2B5EF4-FFF2-40B4-BE49-F238E27FC236}">
                <a16:creationId xmlns:a16="http://schemas.microsoft.com/office/drawing/2014/main" id="{22CBEE49-FBE7-C3BE-6DC2-4F8566A16672}"/>
              </a:ext>
            </a:extLst>
          </p:cNvPr>
          <p:cNvPicPr>
            <a:picLocks noChangeAspect="1"/>
          </p:cNvPicPr>
          <p:nvPr userDrawn="1"/>
        </p:nvPicPr>
        <p:blipFill>
          <a:blip r:embed="rId5"/>
          <a:stretch>
            <a:fillRect/>
          </a:stretch>
        </p:blipFill>
        <p:spPr>
          <a:xfrm rot="21356350">
            <a:off x="3343485" y="1793876"/>
            <a:ext cx="914400" cy="812800"/>
          </a:xfrm>
          <a:prstGeom prst="rect">
            <a:avLst/>
          </a:prstGeom>
        </p:spPr>
      </p:pic>
      <p:pic>
        <p:nvPicPr>
          <p:cNvPr id="13" name="Imagen 12">
            <a:extLst>
              <a:ext uri="{FF2B5EF4-FFF2-40B4-BE49-F238E27FC236}">
                <a16:creationId xmlns:a16="http://schemas.microsoft.com/office/drawing/2014/main" id="{C3C7D105-CB9A-AAD9-C851-9E8B3F1E4823}"/>
              </a:ext>
            </a:extLst>
          </p:cNvPr>
          <p:cNvPicPr>
            <a:picLocks noChangeAspect="1"/>
          </p:cNvPicPr>
          <p:nvPr userDrawn="1"/>
        </p:nvPicPr>
        <p:blipFill>
          <a:blip r:embed="rId6"/>
          <a:stretch>
            <a:fillRect/>
          </a:stretch>
        </p:blipFill>
        <p:spPr>
          <a:xfrm>
            <a:off x="1038370" y="1753794"/>
            <a:ext cx="914400" cy="800100"/>
          </a:xfrm>
          <a:prstGeom prst="rect">
            <a:avLst/>
          </a:prstGeom>
        </p:spPr>
      </p:pic>
      <p:sp>
        <p:nvSpPr>
          <p:cNvPr id="14" name="CuadroTexto 13">
            <a:extLst>
              <a:ext uri="{FF2B5EF4-FFF2-40B4-BE49-F238E27FC236}">
                <a16:creationId xmlns:a16="http://schemas.microsoft.com/office/drawing/2014/main" id="{4039ACD2-3C77-C86A-9554-9277E9D2F1A7}"/>
              </a:ext>
            </a:extLst>
          </p:cNvPr>
          <p:cNvSpPr txBox="1"/>
          <p:nvPr userDrawn="1"/>
        </p:nvSpPr>
        <p:spPr>
          <a:xfrm>
            <a:off x="1245136" y="770533"/>
            <a:ext cx="3040381" cy="923330"/>
          </a:xfrm>
          <a:prstGeom prst="rect">
            <a:avLst/>
          </a:prstGeom>
          <a:noFill/>
        </p:spPr>
        <p:txBody>
          <a:bodyPr wrap="square" rtlCol="0">
            <a:spAutoFit/>
          </a:bodyPr>
          <a:lstStyle/>
          <a:p>
            <a:pPr algn="ctr"/>
            <a:r>
              <a:rPr lang="es-CL" sz="5400" b="1" dirty="0">
                <a:solidFill>
                  <a:srgbClr val="FAAD0A"/>
                </a:solidFill>
              </a:rPr>
              <a:t>¿Dudas?</a:t>
            </a:r>
          </a:p>
        </p:txBody>
      </p:sp>
      <p:sp>
        <p:nvSpPr>
          <p:cNvPr id="15" name="CuadroTexto 14">
            <a:extLst>
              <a:ext uri="{FF2B5EF4-FFF2-40B4-BE49-F238E27FC236}">
                <a16:creationId xmlns:a16="http://schemas.microsoft.com/office/drawing/2014/main" id="{CB20129E-777E-A356-F3F7-94C47413411A}"/>
              </a:ext>
            </a:extLst>
          </p:cNvPr>
          <p:cNvSpPr txBox="1"/>
          <p:nvPr userDrawn="1"/>
        </p:nvSpPr>
        <p:spPr>
          <a:xfrm>
            <a:off x="6720838" y="2834343"/>
            <a:ext cx="4787420" cy="1754326"/>
          </a:xfrm>
          <a:prstGeom prst="rect">
            <a:avLst/>
          </a:prstGeom>
          <a:noFill/>
        </p:spPr>
        <p:txBody>
          <a:bodyPr wrap="square" rtlCol="0">
            <a:spAutoFit/>
          </a:bodyPr>
          <a:lstStyle/>
          <a:p>
            <a:pPr algn="ctr"/>
            <a:r>
              <a:rPr lang="es-CL" sz="5400" b="1" dirty="0">
                <a:solidFill>
                  <a:srgbClr val="FAAD0A"/>
                </a:solidFill>
              </a:rPr>
              <a:t>¡</a:t>
            </a:r>
            <a:r>
              <a:rPr lang="es-CL" sz="5400" dirty="0">
                <a:solidFill>
                  <a:srgbClr val="FAAD0A"/>
                </a:solidFill>
              </a:rPr>
              <a:t>Es tiempo de </a:t>
            </a:r>
            <a:r>
              <a:rPr lang="es-CL" sz="5400" b="1" dirty="0">
                <a:solidFill>
                  <a:srgbClr val="FAAD0A"/>
                </a:solidFill>
              </a:rPr>
              <a:t>resolverlas!</a:t>
            </a:r>
          </a:p>
        </p:txBody>
      </p:sp>
    </p:spTree>
    <p:extLst>
      <p:ext uri="{BB962C8B-B14F-4D97-AF65-F5344CB8AC3E}">
        <p14:creationId xmlns:p14="http://schemas.microsoft.com/office/powerpoint/2010/main" val="1985066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Encabezado de sección">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0B2E15B5-FE4C-F0C1-1C7A-0D07B31354A1}"/>
              </a:ext>
            </a:extLst>
          </p:cNvPr>
          <p:cNvPicPr>
            <a:picLocks noChangeAspect="1"/>
          </p:cNvPicPr>
          <p:nvPr userDrawn="1"/>
        </p:nvPicPr>
        <p:blipFill>
          <a:blip r:embed="rId2"/>
          <a:stretch>
            <a:fillRect/>
          </a:stretch>
        </p:blipFill>
        <p:spPr>
          <a:xfrm>
            <a:off x="-219771" y="0"/>
            <a:ext cx="12411771" cy="6972300"/>
          </a:xfrm>
          <a:prstGeom prst="rect">
            <a:avLst/>
          </a:prstGeom>
        </p:spPr>
      </p:pic>
      <p:sp>
        <p:nvSpPr>
          <p:cNvPr id="15" name="CuadroTexto 14">
            <a:extLst>
              <a:ext uri="{FF2B5EF4-FFF2-40B4-BE49-F238E27FC236}">
                <a16:creationId xmlns:a16="http://schemas.microsoft.com/office/drawing/2014/main" id="{C62D1D8D-2202-DE42-DE7F-2A4C34828437}"/>
              </a:ext>
            </a:extLst>
          </p:cNvPr>
          <p:cNvSpPr txBox="1"/>
          <p:nvPr userDrawn="1"/>
        </p:nvSpPr>
        <p:spPr>
          <a:xfrm>
            <a:off x="5625706" y="3099217"/>
            <a:ext cx="5762407" cy="923330"/>
          </a:xfrm>
          <a:prstGeom prst="rect">
            <a:avLst/>
          </a:prstGeom>
          <a:noFill/>
        </p:spPr>
        <p:txBody>
          <a:bodyPr wrap="square" rtlCol="0">
            <a:spAutoFit/>
          </a:bodyPr>
          <a:lstStyle/>
          <a:p>
            <a:pPr algn="ctr"/>
            <a:r>
              <a:rPr lang="es-CL" sz="5400" b="1" dirty="0">
                <a:solidFill>
                  <a:srgbClr val="FAAD0A"/>
                </a:solidFill>
              </a:rPr>
              <a:t>¡Llego el momento!</a:t>
            </a:r>
          </a:p>
        </p:txBody>
      </p:sp>
      <p:sp>
        <p:nvSpPr>
          <p:cNvPr id="16" name="CuadroTexto 15">
            <a:extLst>
              <a:ext uri="{FF2B5EF4-FFF2-40B4-BE49-F238E27FC236}">
                <a16:creationId xmlns:a16="http://schemas.microsoft.com/office/drawing/2014/main" id="{ACE36615-A38F-C9DF-30EE-F99C5EEEAF58}"/>
              </a:ext>
            </a:extLst>
          </p:cNvPr>
          <p:cNvSpPr txBox="1"/>
          <p:nvPr userDrawn="1"/>
        </p:nvSpPr>
        <p:spPr>
          <a:xfrm>
            <a:off x="5625707" y="3786452"/>
            <a:ext cx="5762406" cy="1200329"/>
          </a:xfrm>
          <a:prstGeom prst="rect">
            <a:avLst/>
          </a:prstGeom>
          <a:noFill/>
        </p:spPr>
        <p:txBody>
          <a:bodyPr wrap="square" rtlCol="0">
            <a:spAutoFit/>
          </a:bodyPr>
          <a:lstStyle/>
          <a:p>
            <a:pPr algn="ctr"/>
            <a:r>
              <a:rPr lang="es-CL" sz="3600" b="0" dirty="0">
                <a:solidFill>
                  <a:srgbClr val="0998A7"/>
                </a:solidFill>
              </a:rPr>
              <a:t>Pongamos a prueba tus </a:t>
            </a:r>
          </a:p>
          <a:p>
            <a:pPr algn="ctr"/>
            <a:r>
              <a:rPr lang="es-CL" sz="3600" b="1" dirty="0">
                <a:solidFill>
                  <a:srgbClr val="0998A7"/>
                </a:solidFill>
              </a:rPr>
              <a:t>CONOCIMIENTOS</a:t>
            </a:r>
          </a:p>
        </p:txBody>
      </p:sp>
      <p:pic>
        <p:nvPicPr>
          <p:cNvPr id="3078" name="Picture 6" descr="Creative Idea icon PNG and SVG Vector Free Download">
            <a:extLst>
              <a:ext uri="{FF2B5EF4-FFF2-40B4-BE49-F238E27FC236}">
                <a16:creationId xmlns:a16="http://schemas.microsoft.com/office/drawing/2014/main" id="{A09266F3-740C-41A6-E3CE-ED6B3A6EDF9D}"/>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917033" y="1996970"/>
            <a:ext cx="1033356" cy="1102247"/>
          </a:xfrm>
          <a:prstGeom prst="rect">
            <a:avLst/>
          </a:prstGeom>
          <a:noFill/>
          <a:extLst>
            <a:ext uri="{909E8E84-426E-40DD-AFC4-6F175D3DCCD1}">
              <a14:hiddenFill xmlns:a14="http://schemas.microsoft.com/office/drawing/2010/main">
                <a:solidFill>
                  <a:srgbClr val="FFFFFF"/>
                </a:solidFill>
              </a14:hiddenFill>
            </a:ext>
          </a:extLst>
        </p:spPr>
      </p:pic>
      <p:pic>
        <p:nvPicPr>
          <p:cNvPr id="18" name="Imagen 17">
            <a:extLst>
              <a:ext uri="{FF2B5EF4-FFF2-40B4-BE49-F238E27FC236}">
                <a16:creationId xmlns:a16="http://schemas.microsoft.com/office/drawing/2014/main" id="{245385F0-B177-5079-2584-791B0DF24D07}"/>
              </a:ext>
            </a:extLst>
          </p:cNvPr>
          <p:cNvPicPr>
            <a:picLocks noChangeAspect="1"/>
          </p:cNvPicPr>
          <p:nvPr userDrawn="1"/>
        </p:nvPicPr>
        <p:blipFill>
          <a:blip r:embed="rId4"/>
          <a:stretch>
            <a:fillRect/>
          </a:stretch>
        </p:blipFill>
        <p:spPr>
          <a:xfrm flipH="1">
            <a:off x="-1882112" y="1109272"/>
            <a:ext cx="8653482" cy="5863028"/>
          </a:xfrm>
          <a:prstGeom prst="rect">
            <a:avLst/>
          </a:prstGeom>
        </p:spPr>
      </p:pic>
    </p:spTree>
    <p:extLst>
      <p:ext uri="{BB962C8B-B14F-4D97-AF65-F5344CB8AC3E}">
        <p14:creationId xmlns:p14="http://schemas.microsoft.com/office/powerpoint/2010/main" val="41574137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10" name="Marcador de fecha 3">
            <a:extLst>
              <a:ext uri="{FF2B5EF4-FFF2-40B4-BE49-F238E27FC236}">
                <a16:creationId xmlns:a16="http://schemas.microsoft.com/office/drawing/2014/main" id="{70A0840B-B424-889C-F5D1-3C093360D664}"/>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19A3457-F8BA-2248-8346-1819D549271F}" type="datetimeFigureOut">
              <a:rPr lang="es-CL" smtClean="0"/>
              <a:pPr/>
              <a:t>20-04-2023</a:t>
            </a:fld>
            <a:endParaRPr lang="es-CL"/>
          </a:p>
        </p:txBody>
      </p:sp>
      <p:sp>
        <p:nvSpPr>
          <p:cNvPr id="11" name="Marcador de número de diapositiva 5">
            <a:extLst>
              <a:ext uri="{FF2B5EF4-FFF2-40B4-BE49-F238E27FC236}">
                <a16:creationId xmlns:a16="http://schemas.microsoft.com/office/drawing/2014/main" id="{17CB7230-806A-D3D4-ACF7-E6FB9010A1BA}"/>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595267A-CF7D-F64B-89A4-860D92A323AE}" type="slidenum">
              <a:rPr lang="es-CL" smtClean="0"/>
              <a:pPr/>
              <a:t>‹Nº›</a:t>
            </a:fld>
            <a:endParaRPr lang="es-CL"/>
          </a:p>
        </p:txBody>
      </p:sp>
      <p:pic>
        <p:nvPicPr>
          <p:cNvPr id="12" name="Imagen 11">
            <a:extLst>
              <a:ext uri="{FF2B5EF4-FFF2-40B4-BE49-F238E27FC236}">
                <a16:creationId xmlns:a16="http://schemas.microsoft.com/office/drawing/2014/main" id="{2B33EAEA-15C6-A66D-675A-9E6A805A426B}"/>
              </a:ext>
            </a:extLst>
          </p:cNvPr>
          <p:cNvPicPr>
            <a:picLocks noChangeAspect="1"/>
          </p:cNvPicPr>
          <p:nvPr userDrawn="1"/>
        </p:nvPicPr>
        <p:blipFill>
          <a:blip r:embed="rId2"/>
          <a:stretch>
            <a:fillRect/>
          </a:stretch>
        </p:blipFill>
        <p:spPr>
          <a:xfrm>
            <a:off x="-1" y="0"/>
            <a:ext cx="12196291" cy="6858000"/>
          </a:xfrm>
          <a:prstGeom prst="rect">
            <a:avLst/>
          </a:prstGeom>
        </p:spPr>
      </p:pic>
      <p:pic>
        <p:nvPicPr>
          <p:cNvPr id="13" name="Imagen 12">
            <a:extLst>
              <a:ext uri="{FF2B5EF4-FFF2-40B4-BE49-F238E27FC236}">
                <a16:creationId xmlns:a16="http://schemas.microsoft.com/office/drawing/2014/main" id="{69D2E10B-ACCB-9095-99AB-1474E210A202}"/>
              </a:ext>
            </a:extLst>
          </p:cNvPr>
          <p:cNvPicPr>
            <a:picLocks noChangeAspect="1"/>
          </p:cNvPicPr>
          <p:nvPr userDrawn="1"/>
        </p:nvPicPr>
        <p:blipFill>
          <a:blip r:embed="rId3"/>
          <a:stretch>
            <a:fillRect/>
          </a:stretch>
        </p:blipFill>
        <p:spPr>
          <a:xfrm>
            <a:off x="5444613" y="0"/>
            <a:ext cx="6747387" cy="6959600"/>
          </a:xfrm>
          <a:prstGeom prst="rect">
            <a:avLst/>
          </a:prstGeom>
        </p:spPr>
      </p:pic>
      <p:pic>
        <p:nvPicPr>
          <p:cNvPr id="14" name="Imagen 13">
            <a:extLst>
              <a:ext uri="{FF2B5EF4-FFF2-40B4-BE49-F238E27FC236}">
                <a16:creationId xmlns:a16="http://schemas.microsoft.com/office/drawing/2014/main" id="{B89171FF-CE33-7861-E93D-83E9E05EFE54}"/>
              </a:ext>
            </a:extLst>
          </p:cNvPr>
          <p:cNvPicPr>
            <a:picLocks noChangeAspect="1"/>
          </p:cNvPicPr>
          <p:nvPr userDrawn="1"/>
        </p:nvPicPr>
        <p:blipFill>
          <a:blip r:embed="rId4"/>
          <a:stretch>
            <a:fillRect/>
          </a:stretch>
        </p:blipFill>
        <p:spPr>
          <a:xfrm>
            <a:off x="5685740" y="4402667"/>
            <a:ext cx="2221854" cy="2318808"/>
          </a:xfrm>
          <a:prstGeom prst="rect">
            <a:avLst/>
          </a:prstGeom>
        </p:spPr>
      </p:pic>
      <p:pic>
        <p:nvPicPr>
          <p:cNvPr id="15" name="Imagen 14">
            <a:extLst>
              <a:ext uri="{FF2B5EF4-FFF2-40B4-BE49-F238E27FC236}">
                <a16:creationId xmlns:a16="http://schemas.microsoft.com/office/drawing/2014/main" id="{0FF44CDF-29E3-FE53-C7A6-770B8DD1D266}"/>
              </a:ext>
            </a:extLst>
          </p:cNvPr>
          <p:cNvPicPr>
            <a:picLocks noChangeAspect="1"/>
          </p:cNvPicPr>
          <p:nvPr userDrawn="1"/>
        </p:nvPicPr>
        <p:blipFill>
          <a:blip r:embed="rId5"/>
          <a:stretch>
            <a:fillRect/>
          </a:stretch>
        </p:blipFill>
        <p:spPr>
          <a:xfrm>
            <a:off x="-59812" y="3606800"/>
            <a:ext cx="3771900" cy="3302000"/>
          </a:xfrm>
          <a:prstGeom prst="rect">
            <a:avLst/>
          </a:prstGeom>
        </p:spPr>
      </p:pic>
      <p:pic>
        <p:nvPicPr>
          <p:cNvPr id="16" name="Imagen 15">
            <a:extLst>
              <a:ext uri="{FF2B5EF4-FFF2-40B4-BE49-F238E27FC236}">
                <a16:creationId xmlns:a16="http://schemas.microsoft.com/office/drawing/2014/main" id="{1874BD60-3130-C7DB-5D8D-01ADCD3747BD}"/>
              </a:ext>
            </a:extLst>
          </p:cNvPr>
          <p:cNvPicPr>
            <a:picLocks noChangeAspect="1"/>
          </p:cNvPicPr>
          <p:nvPr userDrawn="1"/>
        </p:nvPicPr>
        <p:blipFill>
          <a:blip r:embed="rId6"/>
          <a:stretch>
            <a:fillRect/>
          </a:stretch>
        </p:blipFill>
        <p:spPr>
          <a:xfrm>
            <a:off x="6273800" y="3282950"/>
            <a:ext cx="2159000" cy="2997200"/>
          </a:xfrm>
          <a:prstGeom prst="rect">
            <a:avLst/>
          </a:prstGeom>
        </p:spPr>
      </p:pic>
      <p:pic>
        <p:nvPicPr>
          <p:cNvPr id="17" name="Imagen 16">
            <a:extLst>
              <a:ext uri="{FF2B5EF4-FFF2-40B4-BE49-F238E27FC236}">
                <a16:creationId xmlns:a16="http://schemas.microsoft.com/office/drawing/2014/main" id="{90C66F48-B5D6-6D6C-E01F-E0EBEDF24A03}"/>
              </a:ext>
            </a:extLst>
          </p:cNvPr>
          <p:cNvPicPr>
            <a:picLocks noChangeAspect="1"/>
          </p:cNvPicPr>
          <p:nvPr userDrawn="1"/>
        </p:nvPicPr>
        <p:blipFill>
          <a:blip r:embed="rId7"/>
          <a:stretch>
            <a:fillRect/>
          </a:stretch>
        </p:blipFill>
        <p:spPr>
          <a:xfrm>
            <a:off x="8718550" y="-50800"/>
            <a:ext cx="2527300" cy="1295400"/>
          </a:xfrm>
          <a:prstGeom prst="rect">
            <a:avLst/>
          </a:prstGeom>
        </p:spPr>
      </p:pic>
      <p:pic>
        <p:nvPicPr>
          <p:cNvPr id="18" name="Imagen 17">
            <a:extLst>
              <a:ext uri="{FF2B5EF4-FFF2-40B4-BE49-F238E27FC236}">
                <a16:creationId xmlns:a16="http://schemas.microsoft.com/office/drawing/2014/main" id="{BE53BC60-421A-CE92-A732-5C9D73C8BC5E}"/>
              </a:ext>
            </a:extLst>
          </p:cNvPr>
          <p:cNvPicPr>
            <a:picLocks noChangeAspect="1"/>
          </p:cNvPicPr>
          <p:nvPr userDrawn="1"/>
        </p:nvPicPr>
        <p:blipFill>
          <a:blip r:embed="rId8"/>
          <a:stretch>
            <a:fillRect/>
          </a:stretch>
        </p:blipFill>
        <p:spPr>
          <a:xfrm>
            <a:off x="116800" y="2726197"/>
            <a:ext cx="5862970" cy="1827213"/>
          </a:xfrm>
          <a:prstGeom prst="rect">
            <a:avLst/>
          </a:prstGeom>
        </p:spPr>
      </p:pic>
      <p:sp>
        <p:nvSpPr>
          <p:cNvPr id="19" name="CuadroTexto 18">
            <a:extLst>
              <a:ext uri="{FF2B5EF4-FFF2-40B4-BE49-F238E27FC236}">
                <a16:creationId xmlns:a16="http://schemas.microsoft.com/office/drawing/2014/main" id="{47C85709-D627-A492-9C5D-2A63D65C57B8}"/>
              </a:ext>
            </a:extLst>
          </p:cNvPr>
          <p:cNvSpPr txBox="1"/>
          <p:nvPr userDrawn="1"/>
        </p:nvSpPr>
        <p:spPr>
          <a:xfrm>
            <a:off x="1772383" y="2624597"/>
            <a:ext cx="3378200" cy="707886"/>
          </a:xfrm>
          <a:prstGeom prst="rect">
            <a:avLst/>
          </a:prstGeom>
          <a:noFill/>
        </p:spPr>
        <p:txBody>
          <a:bodyPr wrap="square" rtlCol="0">
            <a:spAutoFit/>
          </a:bodyPr>
          <a:lstStyle/>
          <a:p>
            <a:pPr algn="ctr"/>
            <a:r>
              <a:rPr lang="es-CL" sz="4000" b="1" dirty="0">
                <a:solidFill>
                  <a:srgbClr val="FAAD0A"/>
                </a:solidFill>
              </a:rPr>
              <a:t>¡GRACIAS!</a:t>
            </a:r>
          </a:p>
        </p:txBody>
      </p:sp>
    </p:spTree>
    <p:extLst>
      <p:ext uri="{BB962C8B-B14F-4D97-AF65-F5344CB8AC3E}">
        <p14:creationId xmlns:p14="http://schemas.microsoft.com/office/powerpoint/2010/main" val="14072117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Diapositiva de título">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91036209-AF6C-A4AA-60B2-C313418550B8}"/>
              </a:ext>
            </a:extLst>
          </p:cNvPr>
          <p:cNvPicPr>
            <a:picLocks noChangeAspect="1"/>
          </p:cNvPicPr>
          <p:nvPr userDrawn="1"/>
        </p:nvPicPr>
        <p:blipFill>
          <a:blip r:embed="rId2"/>
          <a:stretch>
            <a:fillRect/>
          </a:stretch>
        </p:blipFill>
        <p:spPr>
          <a:xfrm>
            <a:off x="-219771" y="0"/>
            <a:ext cx="12411771" cy="6972300"/>
          </a:xfrm>
          <a:prstGeom prst="rect">
            <a:avLst/>
          </a:prstGeom>
        </p:spPr>
      </p:pic>
      <p:sp>
        <p:nvSpPr>
          <p:cNvPr id="8" name="CuadroTexto 7">
            <a:extLst>
              <a:ext uri="{FF2B5EF4-FFF2-40B4-BE49-F238E27FC236}">
                <a16:creationId xmlns:a16="http://schemas.microsoft.com/office/drawing/2014/main" id="{9F5A3C59-8C48-E315-20A9-F97D21914F94}"/>
              </a:ext>
            </a:extLst>
          </p:cNvPr>
          <p:cNvSpPr txBox="1"/>
          <p:nvPr userDrawn="1"/>
        </p:nvSpPr>
        <p:spPr>
          <a:xfrm>
            <a:off x="5844647" y="3081064"/>
            <a:ext cx="5762407" cy="1107996"/>
          </a:xfrm>
          <a:prstGeom prst="rect">
            <a:avLst/>
          </a:prstGeom>
          <a:noFill/>
        </p:spPr>
        <p:txBody>
          <a:bodyPr wrap="square" rtlCol="0">
            <a:spAutoFit/>
          </a:bodyPr>
          <a:lstStyle/>
          <a:p>
            <a:pPr algn="ctr"/>
            <a:r>
              <a:rPr lang="es-CL" sz="6600" b="1" dirty="0">
                <a:solidFill>
                  <a:srgbClr val="FAAD0A"/>
                </a:solidFill>
              </a:rPr>
              <a:t>Practiquemos</a:t>
            </a:r>
          </a:p>
        </p:txBody>
      </p:sp>
      <p:sp>
        <p:nvSpPr>
          <p:cNvPr id="9" name="CuadroTexto 8">
            <a:extLst>
              <a:ext uri="{FF2B5EF4-FFF2-40B4-BE49-F238E27FC236}">
                <a16:creationId xmlns:a16="http://schemas.microsoft.com/office/drawing/2014/main" id="{977F12B3-6F5F-0D9C-4BA1-E08E06D2E02F}"/>
              </a:ext>
            </a:extLst>
          </p:cNvPr>
          <p:cNvSpPr txBox="1"/>
          <p:nvPr userDrawn="1"/>
        </p:nvSpPr>
        <p:spPr>
          <a:xfrm>
            <a:off x="5728738" y="4006256"/>
            <a:ext cx="5762406" cy="830997"/>
          </a:xfrm>
          <a:prstGeom prst="rect">
            <a:avLst/>
          </a:prstGeom>
          <a:noFill/>
        </p:spPr>
        <p:txBody>
          <a:bodyPr wrap="square" rtlCol="0">
            <a:spAutoFit/>
          </a:bodyPr>
          <a:lstStyle/>
          <a:p>
            <a:pPr algn="ctr"/>
            <a:r>
              <a:rPr lang="es-CL" sz="4800" b="0" dirty="0">
                <a:solidFill>
                  <a:srgbClr val="0998A7"/>
                </a:solidFill>
              </a:rPr>
              <a:t>Lo </a:t>
            </a:r>
            <a:r>
              <a:rPr lang="es-CL" sz="4800" b="1" dirty="0">
                <a:solidFill>
                  <a:srgbClr val="0998A7"/>
                </a:solidFill>
              </a:rPr>
              <a:t>APRENDIDO</a:t>
            </a:r>
          </a:p>
        </p:txBody>
      </p:sp>
      <p:pic>
        <p:nvPicPr>
          <p:cNvPr id="10" name="Imagen 9">
            <a:extLst>
              <a:ext uri="{FF2B5EF4-FFF2-40B4-BE49-F238E27FC236}">
                <a16:creationId xmlns:a16="http://schemas.microsoft.com/office/drawing/2014/main" id="{9E50694F-A2A9-3CC6-D02C-AE7FDF83245B}"/>
              </a:ext>
            </a:extLst>
          </p:cNvPr>
          <p:cNvPicPr>
            <a:picLocks noChangeAspect="1"/>
          </p:cNvPicPr>
          <p:nvPr userDrawn="1"/>
        </p:nvPicPr>
        <p:blipFill>
          <a:blip r:embed="rId3"/>
          <a:stretch>
            <a:fillRect/>
          </a:stretch>
        </p:blipFill>
        <p:spPr>
          <a:xfrm>
            <a:off x="-370033" y="1069633"/>
            <a:ext cx="8798703" cy="5873245"/>
          </a:xfrm>
          <a:prstGeom prst="rect">
            <a:avLst/>
          </a:prstGeom>
        </p:spPr>
      </p:pic>
      <p:pic>
        <p:nvPicPr>
          <p:cNvPr id="11" name="Picture 2" descr="Book - Free education icons">
            <a:extLst>
              <a:ext uri="{FF2B5EF4-FFF2-40B4-BE49-F238E27FC236}">
                <a16:creationId xmlns:a16="http://schemas.microsoft.com/office/drawing/2014/main" id="{F9D4D609-2A12-D7EE-584E-D43CC423EF8F}"/>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8544580" y="2432870"/>
            <a:ext cx="830998" cy="8309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71889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AF074F-59BE-F676-99EF-812E62C2D0E7}"/>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5B8EB548-2A04-6582-E3B1-A3A69E2F3C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1D2EDE71-90FB-936F-D5E6-CF9F48BACD72}"/>
              </a:ext>
            </a:extLst>
          </p:cNvPr>
          <p:cNvSpPr>
            <a:spLocks noGrp="1"/>
          </p:cNvSpPr>
          <p:nvPr>
            <p:ph type="dt" sz="half" idx="10"/>
          </p:nvPr>
        </p:nvSpPr>
        <p:spPr/>
        <p:txBody>
          <a:bodyPr/>
          <a:lstStyle/>
          <a:p>
            <a:fld id="{90F27629-A7D4-6144-9EB2-E15A8C92F279}" type="datetimeFigureOut">
              <a:rPr lang="es-CL" smtClean="0"/>
              <a:t>20-04-2023</a:t>
            </a:fld>
            <a:endParaRPr lang="es-CL"/>
          </a:p>
        </p:txBody>
      </p:sp>
      <p:sp>
        <p:nvSpPr>
          <p:cNvPr id="5" name="Marcador de pie de página 4">
            <a:extLst>
              <a:ext uri="{FF2B5EF4-FFF2-40B4-BE49-F238E27FC236}">
                <a16:creationId xmlns:a16="http://schemas.microsoft.com/office/drawing/2014/main" id="{022C84B7-BB69-C3A6-E2D4-348977415383}"/>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F72D2DF5-3320-BC48-E956-D2326132819B}"/>
              </a:ext>
            </a:extLst>
          </p:cNvPr>
          <p:cNvSpPr>
            <a:spLocks noGrp="1"/>
          </p:cNvSpPr>
          <p:nvPr>
            <p:ph type="sldNum" sz="quarter" idx="12"/>
          </p:nvPr>
        </p:nvSpPr>
        <p:spPr/>
        <p:txBody>
          <a:bodyPr/>
          <a:lstStyle/>
          <a:p>
            <a:fld id="{0A3B4FA1-62DE-8A4A-AE74-5FBB60BA2A2A}" type="slidenum">
              <a:rPr lang="es-CL" smtClean="0"/>
              <a:t>‹Nº›</a:t>
            </a:fld>
            <a:endParaRPr lang="es-CL"/>
          </a:p>
        </p:txBody>
      </p:sp>
    </p:spTree>
    <p:extLst>
      <p:ext uri="{BB962C8B-B14F-4D97-AF65-F5344CB8AC3E}">
        <p14:creationId xmlns:p14="http://schemas.microsoft.com/office/powerpoint/2010/main" val="34622549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Encabezado de sección">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8A1CDFD4-1BB4-7DDF-1B39-9207EF5CFF4E}"/>
              </a:ext>
            </a:extLst>
          </p:cNvPr>
          <p:cNvPicPr>
            <a:picLocks noChangeAspect="1"/>
          </p:cNvPicPr>
          <p:nvPr userDrawn="1"/>
        </p:nvPicPr>
        <p:blipFill>
          <a:blip r:embed="rId2"/>
          <a:stretch>
            <a:fillRect/>
          </a:stretch>
        </p:blipFill>
        <p:spPr>
          <a:xfrm>
            <a:off x="0" y="0"/>
            <a:ext cx="12221768" cy="991688"/>
          </a:xfrm>
          <a:prstGeom prst="rect">
            <a:avLst/>
          </a:prstGeom>
        </p:spPr>
      </p:pic>
      <p:pic>
        <p:nvPicPr>
          <p:cNvPr id="8" name="Imagen 7">
            <a:extLst>
              <a:ext uri="{FF2B5EF4-FFF2-40B4-BE49-F238E27FC236}">
                <a16:creationId xmlns:a16="http://schemas.microsoft.com/office/drawing/2014/main" id="{2B122E55-C01A-3D91-E312-2505CC0C6458}"/>
              </a:ext>
            </a:extLst>
          </p:cNvPr>
          <p:cNvPicPr>
            <a:picLocks noChangeAspect="1"/>
          </p:cNvPicPr>
          <p:nvPr userDrawn="1"/>
        </p:nvPicPr>
        <p:blipFill>
          <a:blip r:embed="rId3"/>
          <a:stretch>
            <a:fillRect/>
          </a:stretch>
        </p:blipFill>
        <p:spPr>
          <a:xfrm>
            <a:off x="312397" y="6101658"/>
            <a:ext cx="1813141" cy="483172"/>
          </a:xfrm>
          <a:prstGeom prst="rect">
            <a:avLst/>
          </a:prstGeom>
        </p:spPr>
      </p:pic>
      <p:pic>
        <p:nvPicPr>
          <p:cNvPr id="9" name="Imagen 8">
            <a:extLst>
              <a:ext uri="{FF2B5EF4-FFF2-40B4-BE49-F238E27FC236}">
                <a16:creationId xmlns:a16="http://schemas.microsoft.com/office/drawing/2014/main" id="{1C807C0D-7A3B-8913-9C1E-188BF87C95B7}"/>
              </a:ext>
            </a:extLst>
          </p:cNvPr>
          <p:cNvPicPr>
            <a:picLocks noChangeAspect="1"/>
          </p:cNvPicPr>
          <p:nvPr userDrawn="1"/>
        </p:nvPicPr>
        <p:blipFill>
          <a:blip r:embed="rId4"/>
          <a:stretch>
            <a:fillRect/>
          </a:stretch>
        </p:blipFill>
        <p:spPr>
          <a:xfrm>
            <a:off x="312397" y="945969"/>
            <a:ext cx="11542146" cy="46372"/>
          </a:xfrm>
          <a:prstGeom prst="rect">
            <a:avLst/>
          </a:prstGeom>
        </p:spPr>
      </p:pic>
    </p:spTree>
    <p:extLst>
      <p:ext uri="{BB962C8B-B14F-4D97-AF65-F5344CB8AC3E}">
        <p14:creationId xmlns:p14="http://schemas.microsoft.com/office/powerpoint/2010/main" val="4060745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theme" Target="../theme/theme2.xml"/><Relationship Id="rId7" Type="http://schemas.openxmlformats.org/officeDocument/2006/relationships/image" Target="../media/image21.emf"/><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image" Target="../media/image20.emf"/><Relationship Id="rId5" Type="http://schemas.openxmlformats.org/officeDocument/2006/relationships/image" Target="../media/image2.emf"/><Relationship Id="rId4" Type="http://schemas.openxmlformats.org/officeDocument/2006/relationships/image" Target="../media/image1.e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0D6520E-DB95-9EEE-6CA3-02CCC3510DF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BB00BA1B-294B-1A1C-3F83-D5AC40CD4E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92A3DF5E-63F2-7B72-2699-EE143C6D2F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58CD8E-723E-6C4A-B9FA-8AD2FB9DAC0F}" type="datetimeFigureOut">
              <a:rPr lang="es-CL" smtClean="0"/>
              <a:t>20-04-2023</a:t>
            </a:fld>
            <a:endParaRPr lang="es-CL"/>
          </a:p>
        </p:txBody>
      </p:sp>
      <p:sp>
        <p:nvSpPr>
          <p:cNvPr id="5" name="Marcador de pie de página 4">
            <a:extLst>
              <a:ext uri="{FF2B5EF4-FFF2-40B4-BE49-F238E27FC236}">
                <a16:creationId xmlns:a16="http://schemas.microsoft.com/office/drawing/2014/main" id="{C5329318-7E9C-0D04-2A29-47203841197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D9A8C030-5B21-A781-4912-A7B075DD550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BB7FB3-D781-314E-AE61-DF65ABEE7843}" type="slidenum">
              <a:rPr lang="es-CL" smtClean="0"/>
              <a:t>‹Nº›</a:t>
            </a:fld>
            <a:endParaRPr lang="es-CL"/>
          </a:p>
        </p:txBody>
      </p:sp>
    </p:spTree>
    <p:extLst>
      <p:ext uri="{BB962C8B-B14F-4D97-AF65-F5344CB8AC3E}">
        <p14:creationId xmlns:p14="http://schemas.microsoft.com/office/powerpoint/2010/main" val="28415447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7" r:id="rId5"/>
    <p:sldLayoutId id="2147483653" r:id="rId6"/>
    <p:sldLayoutId id="2147483658"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D89681E-64D5-3FE7-B41E-42E1321CE8D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DBF679A4-DEAD-1198-B461-31F1DE443AC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00B0E565-906D-DCB6-1A52-031BD933BC6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F27629-A7D4-6144-9EB2-E15A8C92F279}" type="datetimeFigureOut">
              <a:rPr lang="es-CL" smtClean="0"/>
              <a:t>20-04-2023</a:t>
            </a:fld>
            <a:endParaRPr lang="es-CL"/>
          </a:p>
        </p:txBody>
      </p:sp>
      <p:sp>
        <p:nvSpPr>
          <p:cNvPr id="5" name="Marcador de pie de página 4">
            <a:extLst>
              <a:ext uri="{FF2B5EF4-FFF2-40B4-BE49-F238E27FC236}">
                <a16:creationId xmlns:a16="http://schemas.microsoft.com/office/drawing/2014/main" id="{B6A70DE6-F0B4-D297-C1FF-BBCE624186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67A443A1-E6C1-9126-C886-4B71E61159C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3B4FA1-62DE-8A4A-AE74-5FBB60BA2A2A}" type="slidenum">
              <a:rPr lang="es-CL" smtClean="0"/>
              <a:t>‹Nº›</a:t>
            </a:fld>
            <a:endParaRPr lang="es-CL"/>
          </a:p>
        </p:txBody>
      </p:sp>
      <p:pic>
        <p:nvPicPr>
          <p:cNvPr id="7" name="Imagen 6">
            <a:extLst>
              <a:ext uri="{FF2B5EF4-FFF2-40B4-BE49-F238E27FC236}">
                <a16:creationId xmlns:a16="http://schemas.microsoft.com/office/drawing/2014/main" id="{0A3E68CB-3F44-15F2-790B-B975C1ED04B8}"/>
              </a:ext>
            </a:extLst>
          </p:cNvPr>
          <p:cNvPicPr>
            <a:picLocks noChangeAspect="1"/>
          </p:cNvPicPr>
          <p:nvPr userDrawn="1"/>
        </p:nvPicPr>
        <p:blipFill>
          <a:blip r:embed="rId4"/>
          <a:stretch>
            <a:fillRect/>
          </a:stretch>
        </p:blipFill>
        <p:spPr>
          <a:xfrm>
            <a:off x="-1" y="0"/>
            <a:ext cx="12196291" cy="6858000"/>
          </a:xfrm>
          <a:prstGeom prst="rect">
            <a:avLst/>
          </a:prstGeom>
        </p:spPr>
      </p:pic>
      <p:pic>
        <p:nvPicPr>
          <p:cNvPr id="8" name="Imagen 7">
            <a:extLst>
              <a:ext uri="{FF2B5EF4-FFF2-40B4-BE49-F238E27FC236}">
                <a16:creationId xmlns:a16="http://schemas.microsoft.com/office/drawing/2014/main" id="{76E239FA-9C53-A856-12E5-DB31307B9A05}"/>
              </a:ext>
            </a:extLst>
          </p:cNvPr>
          <p:cNvPicPr>
            <a:picLocks noChangeAspect="1"/>
          </p:cNvPicPr>
          <p:nvPr userDrawn="1"/>
        </p:nvPicPr>
        <p:blipFill>
          <a:blip r:embed="rId5">
            <a:alphaModFix amt="59000"/>
          </a:blip>
          <a:stretch>
            <a:fillRect/>
          </a:stretch>
        </p:blipFill>
        <p:spPr>
          <a:xfrm flipH="1">
            <a:off x="-1" y="0"/>
            <a:ext cx="6720839" cy="6959600"/>
          </a:xfrm>
          <a:prstGeom prst="rect">
            <a:avLst/>
          </a:prstGeom>
        </p:spPr>
      </p:pic>
      <p:pic>
        <p:nvPicPr>
          <p:cNvPr id="9" name="Imagen 8">
            <a:extLst>
              <a:ext uri="{FF2B5EF4-FFF2-40B4-BE49-F238E27FC236}">
                <a16:creationId xmlns:a16="http://schemas.microsoft.com/office/drawing/2014/main" id="{EA137452-DE59-7828-7400-D4F2F7CAA9DC}"/>
              </a:ext>
            </a:extLst>
          </p:cNvPr>
          <p:cNvPicPr>
            <a:picLocks noChangeAspect="1"/>
          </p:cNvPicPr>
          <p:nvPr userDrawn="1"/>
        </p:nvPicPr>
        <p:blipFill>
          <a:blip r:embed="rId6"/>
          <a:stretch>
            <a:fillRect/>
          </a:stretch>
        </p:blipFill>
        <p:spPr>
          <a:xfrm>
            <a:off x="7067227" y="3649135"/>
            <a:ext cx="4764092" cy="197338"/>
          </a:xfrm>
          <a:prstGeom prst="rect">
            <a:avLst/>
          </a:prstGeom>
        </p:spPr>
      </p:pic>
      <p:pic>
        <p:nvPicPr>
          <p:cNvPr id="10" name="Imagen 9">
            <a:extLst>
              <a:ext uri="{FF2B5EF4-FFF2-40B4-BE49-F238E27FC236}">
                <a16:creationId xmlns:a16="http://schemas.microsoft.com/office/drawing/2014/main" id="{BEA51232-51E4-6FB0-0C11-E5B107598BE5}"/>
              </a:ext>
            </a:extLst>
          </p:cNvPr>
          <p:cNvPicPr>
            <a:picLocks noChangeAspect="1"/>
          </p:cNvPicPr>
          <p:nvPr userDrawn="1"/>
        </p:nvPicPr>
        <p:blipFill>
          <a:blip r:embed="rId7"/>
          <a:stretch>
            <a:fillRect/>
          </a:stretch>
        </p:blipFill>
        <p:spPr>
          <a:xfrm>
            <a:off x="-4290" y="0"/>
            <a:ext cx="1528290" cy="896701"/>
          </a:xfrm>
          <a:prstGeom prst="rect">
            <a:avLst/>
          </a:prstGeom>
        </p:spPr>
      </p:pic>
      <p:pic>
        <p:nvPicPr>
          <p:cNvPr id="11" name="Imagen 10">
            <a:extLst>
              <a:ext uri="{FF2B5EF4-FFF2-40B4-BE49-F238E27FC236}">
                <a16:creationId xmlns:a16="http://schemas.microsoft.com/office/drawing/2014/main" id="{3EDD91B0-2AD8-9666-5FA3-653B6BC888BF}"/>
              </a:ext>
            </a:extLst>
          </p:cNvPr>
          <p:cNvPicPr>
            <a:picLocks noChangeAspect="1"/>
          </p:cNvPicPr>
          <p:nvPr userDrawn="1"/>
        </p:nvPicPr>
        <p:blipFill>
          <a:blip r:embed="rId7"/>
          <a:stretch>
            <a:fillRect/>
          </a:stretch>
        </p:blipFill>
        <p:spPr>
          <a:xfrm rot="10800000">
            <a:off x="9482610" y="5961299"/>
            <a:ext cx="1528290" cy="896701"/>
          </a:xfrm>
          <a:prstGeom prst="rect">
            <a:avLst/>
          </a:prstGeom>
        </p:spPr>
      </p:pic>
      <p:pic>
        <p:nvPicPr>
          <p:cNvPr id="12" name="Imagen 11">
            <a:extLst>
              <a:ext uri="{FF2B5EF4-FFF2-40B4-BE49-F238E27FC236}">
                <a16:creationId xmlns:a16="http://schemas.microsoft.com/office/drawing/2014/main" id="{08239D8D-EC62-4226-4469-95052AC17C57}"/>
              </a:ext>
            </a:extLst>
          </p:cNvPr>
          <p:cNvPicPr>
            <a:picLocks noChangeAspect="1"/>
          </p:cNvPicPr>
          <p:nvPr userDrawn="1"/>
        </p:nvPicPr>
        <p:blipFill>
          <a:blip r:embed="rId8"/>
          <a:stretch>
            <a:fillRect/>
          </a:stretch>
        </p:blipFill>
        <p:spPr>
          <a:xfrm>
            <a:off x="-167143" y="5741312"/>
            <a:ext cx="3382286" cy="1054100"/>
          </a:xfrm>
          <a:prstGeom prst="rect">
            <a:avLst/>
          </a:prstGeom>
        </p:spPr>
      </p:pic>
    </p:spTree>
    <p:extLst>
      <p:ext uri="{BB962C8B-B14F-4D97-AF65-F5344CB8AC3E}">
        <p14:creationId xmlns:p14="http://schemas.microsoft.com/office/powerpoint/2010/main" val="1019474684"/>
      </p:ext>
    </p:extLst>
  </p:cSld>
  <p:clrMap bg1="lt1" tx1="dk1" bg2="lt2" tx2="dk2" accent1="accent1" accent2="accent2" accent3="accent3" accent4="accent4" accent5="accent5" accent6="accent6" hlink="hlink" folHlink="folHlink"/>
  <p:sldLayoutIdLst>
    <p:sldLayoutId id="2147483655" r:id="rId1"/>
    <p:sldLayoutId id="2147483656"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tipifica2.clarochile.cl/" TargetMode="Externa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emf"/><Relationship Id="rId7" Type="http://schemas.openxmlformats.org/officeDocument/2006/relationships/image" Target="../media/image8.emf"/><Relationship Id="rId2" Type="http://schemas.openxmlformats.org/officeDocument/2006/relationships/image" Target="../media/image1.emf"/><Relationship Id="rId1" Type="http://schemas.openxmlformats.org/officeDocument/2006/relationships/slideLayout" Target="../slideLayouts/slideLayout2.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9FB3335-9923-3F12-7331-5D40D87D15C7}"/>
              </a:ext>
            </a:extLst>
          </p:cNvPr>
          <p:cNvSpPr txBox="1"/>
          <p:nvPr/>
        </p:nvSpPr>
        <p:spPr>
          <a:xfrm>
            <a:off x="653143" y="3118757"/>
            <a:ext cx="3494314" cy="769441"/>
          </a:xfrm>
          <a:prstGeom prst="rect">
            <a:avLst/>
          </a:prstGeom>
          <a:noFill/>
        </p:spPr>
        <p:txBody>
          <a:bodyPr wrap="square" rtlCol="0">
            <a:spAutoFit/>
          </a:bodyPr>
          <a:lstStyle/>
          <a:p>
            <a:pPr algn="ctr"/>
            <a:r>
              <a:rPr lang="es-CL" sz="4400" b="1" dirty="0"/>
              <a:t>TIPIFICA</a:t>
            </a:r>
          </a:p>
        </p:txBody>
      </p:sp>
    </p:spTree>
    <p:extLst>
      <p:ext uri="{BB962C8B-B14F-4D97-AF65-F5344CB8AC3E}">
        <p14:creationId xmlns:p14="http://schemas.microsoft.com/office/powerpoint/2010/main" val="30825811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6323308" cy="584775"/>
          </a:xfrm>
          <a:prstGeom prst="rect">
            <a:avLst/>
          </a:prstGeom>
          <a:noFill/>
        </p:spPr>
        <p:txBody>
          <a:bodyPr wrap="square" rtlCol="0">
            <a:spAutoFit/>
          </a:bodyPr>
          <a:lstStyle/>
          <a:p>
            <a:r>
              <a:rPr lang="es-CL" sz="3200" b="1" dirty="0"/>
              <a:t>TIPIFICA</a:t>
            </a:r>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400110"/>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Registro Móvil y Fijo</a:t>
            </a:r>
          </a:p>
        </p:txBody>
      </p:sp>
      <p:sp>
        <p:nvSpPr>
          <p:cNvPr id="13" name="CuadroTexto 12">
            <a:extLst>
              <a:ext uri="{FF2B5EF4-FFF2-40B4-BE49-F238E27FC236}">
                <a16:creationId xmlns:a16="http://schemas.microsoft.com/office/drawing/2014/main" id="{6B1ADBE4-4807-8610-AA40-B9834ABFF26D}"/>
              </a:ext>
            </a:extLst>
          </p:cNvPr>
          <p:cNvSpPr txBox="1"/>
          <p:nvPr/>
        </p:nvSpPr>
        <p:spPr>
          <a:xfrm>
            <a:off x="732405" y="2496437"/>
            <a:ext cx="6165334" cy="1865126"/>
          </a:xfrm>
          <a:prstGeom prst="rect">
            <a:avLst/>
          </a:prstGeom>
          <a:noFill/>
        </p:spPr>
        <p:txBody>
          <a:bodyPr wrap="square" rtlCol="0">
            <a:spAutoFit/>
          </a:bodyPr>
          <a:lstStyle/>
          <a:p>
            <a:pPr lvl="0" algn="just">
              <a:spcBef>
                <a:spcPct val="20000"/>
              </a:spcBef>
              <a:defRPr/>
            </a:pPr>
            <a:r>
              <a:rPr lang="es-CL" sz="1800" b="1" dirty="0">
                <a:solidFill>
                  <a:schemeClr val="bg2">
                    <a:lumMod val="10000"/>
                  </a:schemeClr>
                </a:solidFill>
                <a:ea typeface="Roboto" panose="020B0604020202020204" charset="0"/>
              </a:rPr>
              <a:t>TIPIFICA</a:t>
            </a:r>
            <a:r>
              <a:rPr lang="es-CL" sz="1800" dirty="0">
                <a:solidFill>
                  <a:schemeClr val="bg2">
                    <a:lumMod val="10000"/>
                  </a:schemeClr>
                </a:solidFill>
                <a:ea typeface="Roboto" panose="020B0604020202020204" charset="0"/>
              </a:rPr>
              <a:t> Es una herramienta online que nos permite llevar un control de las gestiones realizadas por los ejecutivos a nivel de la compañía en distintos negocios. </a:t>
            </a:r>
          </a:p>
          <a:p>
            <a:pPr lvl="0" algn="just">
              <a:spcBef>
                <a:spcPct val="20000"/>
              </a:spcBef>
              <a:defRPr/>
            </a:pPr>
            <a:endParaRPr lang="es-CL" sz="1800" dirty="0">
              <a:solidFill>
                <a:schemeClr val="bg2">
                  <a:lumMod val="10000"/>
                </a:schemeClr>
              </a:solidFill>
              <a:ea typeface="Roboto" panose="020B0604020202020204" charset="0"/>
            </a:endParaRPr>
          </a:p>
          <a:p>
            <a:pPr lvl="0" algn="just">
              <a:spcBef>
                <a:spcPct val="20000"/>
              </a:spcBef>
              <a:defRPr/>
            </a:pPr>
            <a:r>
              <a:rPr lang="es-CL" sz="1800" dirty="0">
                <a:solidFill>
                  <a:schemeClr val="bg2">
                    <a:lumMod val="10000"/>
                  </a:schemeClr>
                </a:solidFill>
                <a:ea typeface="Roboto" panose="020B0604020202020204" charset="0"/>
              </a:rPr>
              <a:t>Este aplicativo se utiliza para dejar registro de las atenciones  del cliente, sean consultas, solicitudes o reclamos</a:t>
            </a:r>
          </a:p>
        </p:txBody>
      </p:sp>
      <p:pic>
        <p:nvPicPr>
          <p:cNvPr id="3" name="Imagen 2">
            <a:extLst>
              <a:ext uri="{FF2B5EF4-FFF2-40B4-BE49-F238E27FC236}">
                <a16:creationId xmlns:a16="http://schemas.microsoft.com/office/drawing/2014/main" id="{BBDC4E1A-3770-910B-FE3C-F04EA13526B1}"/>
              </a:ext>
            </a:extLst>
          </p:cNvPr>
          <p:cNvPicPr>
            <a:picLocks noChangeAspect="1"/>
          </p:cNvPicPr>
          <p:nvPr/>
        </p:nvPicPr>
        <p:blipFill>
          <a:blip r:embed="rId2"/>
          <a:stretch>
            <a:fillRect/>
          </a:stretch>
        </p:blipFill>
        <p:spPr>
          <a:xfrm>
            <a:off x="7908757" y="2453712"/>
            <a:ext cx="3256546" cy="2175373"/>
          </a:xfrm>
          <a:prstGeom prst="rect">
            <a:avLst/>
          </a:prstGeom>
        </p:spPr>
      </p:pic>
      <p:sp>
        <p:nvSpPr>
          <p:cNvPr id="2" name="Rectángulo 1">
            <a:extLst>
              <a:ext uri="{FF2B5EF4-FFF2-40B4-BE49-F238E27FC236}">
                <a16:creationId xmlns:a16="http://schemas.microsoft.com/office/drawing/2014/main" id="{BBBE013C-A47A-6526-9676-E358F19B955F}"/>
              </a:ext>
            </a:extLst>
          </p:cNvPr>
          <p:cNvSpPr/>
          <p:nvPr/>
        </p:nvSpPr>
        <p:spPr>
          <a:xfrm>
            <a:off x="7908757" y="2453712"/>
            <a:ext cx="3256546" cy="2090856"/>
          </a:xfrm>
          <a:prstGeom prst="rect">
            <a:avLst/>
          </a:pr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0039639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uadroTexto 5">
            <a:extLst>
              <a:ext uri="{FF2B5EF4-FFF2-40B4-BE49-F238E27FC236}">
                <a16:creationId xmlns:a16="http://schemas.microsoft.com/office/drawing/2014/main" id="{FB64141E-B5D5-D77F-9939-1B15081CF4A6}"/>
              </a:ext>
            </a:extLst>
          </p:cNvPr>
          <p:cNvSpPr txBox="1"/>
          <p:nvPr/>
        </p:nvSpPr>
        <p:spPr>
          <a:xfrm>
            <a:off x="653143" y="3118757"/>
            <a:ext cx="3494314" cy="1446550"/>
          </a:xfrm>
          <a:prstGeom prst="rect">
            <a:avLst/>
          </a:prstGeom>
          <a:noFill/>
        </p:spPr>
        <p:txBody>
          <a:bodyPr wrap="square" rtlCol="0">
            <a:spAutoFit/>
          </a:bodyPr>
          <a:lstStyle/>
          <a:p>
            <a:pPr algn="ctr"/>
            <a:r>
              <a:rPr lang="es-CL" sz="4400" b="1" dirty="0"/>
              <a:t>Registro en Tipifica</a:t>
            </a:r>
          </a:p>
        </p:txBody>
      </p:sp>
    </p:spTree>
    <p:extLst>
      <p:ext uri="{BB962C8B-B14F-4D97-AF65-F5344CB8AC3E}">
        <p14:creationId xmlns:p14="http://schemas.microsoft.com/office/powerpoint/2010/main" val="38758358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Título</a:t>
            </a:r>
          </a:p>
        </p:txBody>
      </p:sp>
      <p:sp>
        <p:nvSpPr>
          <p:cNvPr id="3" name="CuadroTexto 2">
            <a:extLst>
              <a:ext uri="{FF2B5EF4-FFF2-40B4-BE49-F238E27FC236}">
                <a16:creationId xmlns:a16="http://schemas.microsoft.com/office/drawing/2014/main" id="{37AB3147-47C2-304C-05C0-25D0E9018150}"/>
              </a:ext>
            </a:extLst>
          </p:cNvPr>
          <p:cNvSpPr txBox="1"/>
          <p:nvPr/>
        </p:nvSpPr>
        <p:spPr>
          <a:xfrm>
            <a:off x="653418" y="482694"/>
            <a:ext cx="6323308" cy="400110"/>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Subtítulo</a:t>
            </a:r>
          </a:p>
        </p:txBody>
      </p:sp>
      <p:sp>
        <p:nvSpPr>
          <p:cNvPr id="6" name="CuadroTexto 5">
            <a:extLst>
              <a:ext uri="{FF2B5EF4-FFF2-40B4-BE49-F238E27FC236}">
                <a16:creationId xmlns:a16="http://schemas.microsoft.com/office/drawing/2014/main" id="{9F7D0793-77F7-C155-6F3E-5E1F9C6EF49C}"/>
              </a:ext>
            </a:extLst>
          </p:cNvPr>
          <p:cNvSpPr txBox="1"/>
          <p:nvPr/>
        </p:nvSpPr>
        <p:spPr>
          <a:xfrm>
            <a:off x="481263" y="1575682"/>
            <a:ext cx="5791200" cy="1477328"/>
          </a:xfrm>
          <a:prstGeom prst="rect">
            <a:avLst/>
          </a:prstGeom>
          <a:noFill/>
        </p:spPr>
        <p:txBody>
          <a:bodyPr wrap="square">
            <a:spAutoFit/>
          </a:bodyPr>
          <a:lstStyle/>
          <a:p>
            <a:r>
              <a:rPr lang="es-CL" sz="1800" b="0" i="0" u="none" strike="noStrike" baseline="0" dirty="0">
                <a:solidFill>
                  <a:srgbClr val="2C2925"/>
                </a:solidFill>
              </a:rPr>
              <a:t>Link de ingreso a tipifica </a:t>
            </a:r>
          </a:p>
          <a:p>
            <a:endParaRPr lang="es-CL" sz="1800" b="0" i="0" u="none" strike="noStrike" baseline="0" dirty="0">
              <a:solidFill>
                <a:srgbClr val="2C2925"/>
              </a:solidFill>
            </a:endParaRPr>
          </a:p>
          <a:p>
            <a:pPr marL="285750" indent="-285750">
              <a:buFont typeface="Arial" panose="020B0604020202020204" pitchFamily="34" charset="0"/>
              <a:buChar char="•"/>
            </a:pPr>
            <a:r>
              <a:rPr lang="es-CL" sz="1800" b="0" i="0" u="none" strike="noStrike" baseline="0" dirty="0">
                <a:solidFill>
                  <a:srgbClr val="2C2925"/>
                </a:solidFill>
              </a:rPr>
              <a:t>Desde red corporativa   </a:t>
            </a:r>
            <a:r>
              <a:rPr lang="es-CL" sz="1800" b="0" i="0" u="none" strike="noStrike" baseline="0" dirty="0">
                <a:solidFill>
                  <a:srgbClr val="0462C1"/>
                </a:solidFill>
                <a:hlinkClick r:id="rId2"/>
              </a:rPr>
              <a:t>http://tipifica2.clarochile.cl/</a:t>
            </a:r>
            <a:endParaRPr lang="es-CL" sz="1800" b="0" i="0" u="none" strike="noStrike" baseline="0" dirty="0">
              <a:solidFill>
                <a:srgbClr val="0462C1"/>
              </a:solidFill>
            </a:endParaRPr>
          </a:p>
          <a:p>
            <a:endParaRPr lang="es-CL" sz="1800" b="0" i="0" u="none" strike="noStrike" baseline="0" dirty="0">
              <a:solidFill>
                <a:srgbClr val="0462C1"/>
              </a:solidFill>
            </a:endParaRPr>
          </a:p>
          <a:p>
            <a:pPr marL="285750" indent="-285750">
              <a:buFont typeface="Arial" panose="020B0604020202020204" pitchFamily="34" charset="0"/>
              <a:buChar char="•"/>
            </a:pPr>
            <a:r>
              <a:rPr lang="es-CL" sz="1800" b="0" i="0" u="none" strike="noStrike" baseline="0" dirty="0">
                <a:solidFill>
                  <a:srgbClr val="2C2925"/>
                </a:solidFill>
              </a:rPr>
              <a:t>Desde redes externas   </a:t>
            </a:r>
            <a:r>
              <a:rPr lang="es-CL" sz="1800" b="0" i="0" u="none" strike="noStrike" baseline="0" dirty="0">
                <a:solidFill>
                  <a:srgbClr val="0462C1"/>
                </a:solidFill>
              </a:rPr>
              <a:t>http://hogar.clarochile.cl/</a:t>
            </a:r>
          </a:p>
        </p:txBody>
      </p:sp>
      <p:pic>
        <p:nvPicPr>
          <p:cNvPr id="8" name="Imagen 7">
            <a:extLst>
              <a:ext uri="{FF2B5EF4-FFF2-40B4-BE49-F238E27FC236}">
                <a16:creationId xmlns:a16="http://schemas.microsoft.com/office/drawing/2014/main" id="{E8239666-6B65-1ACA-A417-2F9D828A0948}"/>
              </a:ext>
            </a:extLst>
          </p:cNvPr>
          <p:cNvPicPr>
            <a:picLocks noChangeAspect="1"/>
          </p:cNvPicPr>
          <p:nvPr/>
        </p:nvPicPr>
        <p:blipFill>
          <a:blip r:embed="rId3"/>
          <a:stretch>
            <a:fillRect/>
          </a:stretch>
        </p:blipFill>
        <p:spPr>
          <a:xfrm>
            <a:off x="7129344" y="1979863"/>
            <a:ext cx="4410096" cy="2476731"/>
          </a:xfrm>
          <a:prstGeom prst="rect">
            <a:avLst/>
          </a:prstGeom>
        </p:spPr>
      </p:pic>
      <p:sp>
        <p:nvSpPr>
          <p:cNvPr id="10" name="CuadroTexto 9">
            <a:extLst>
              <a:ext uri="{FF2B5EF4-FFF2-40B4-BE49-F238E27FC236}">
                <a16:creationId xmlns:a16="http://schemas.microsoft.com/office/drawing/2014/main" id="{96D8A85A-099A-B669-9C05-4CB07F4E933F}"/>
              </a:ext>
            </a:extLst>
          </p:cNvPr>
          <p:cNvSpPr txBox="1"/>
          <p:nvPr/>
        </p:nvSpPr>
        <p:spPr>
          <a:xfrm>
            <a:off x="604434" y="3440932"/>
            <a:ext cx="6372292" cy="2031325"/>
          </a:xfrm>
          <a:prstGeom prst="rect">
            <a:avLst/>
          </a:prstGeom>
          <a:noFill/>
        </p:spPr>
        <p:txBody>
          <a:bodyPr wrap="square">
            <a:spAutoFit/>
          </a:bodyPr>
          <a:lstStyle/>
          <a:p>
            <a:r>
              <a:rPr lang="es-CL" sz="1800" b="0" i="0" u="none" strike="noStrike" baseline="0" dirty="0">
                <a:solidFill>
                  <a:srgbClr val="2C2925"/>
                </a:solidFill>
              </a:rPr>
              <a:t>Para acceder, digitar usuario y contraseña (Personal e intransferible).</a:t>
            </a:r>
          </a:p>
          <a:p>
            <a:r>
              <a:rPr lang="es-CL" sz="1800" b="0" i="0" u="none" strike="noStrike" baseline="0" dirty="0">
                <a:solidFill>
                  <a:srgbClr val="2C2925"/>
                </a:solidFill>
              </a:rPr>
              <a:t>Los accesos se deben solicitar al Supervisor del Canal para que gestione con el encargado de cuentas.</a:t>
            </a:r>
          </a:p>
          <a:p>
            <a:r>
              <a:rPr lang="es-CL" sz="1800" b="0" i="0" u="none" strike="noStrike" baseline="0" dirty="0">
                <a:solidFill>
                  <a:srgbClr val="2C2925"/>
                </a:solidFill>
              </a:rPr>
              <a:t>Una vez creada la cuenta, se entrega únicamente al usuario final, el cual es responsable de cambiar su contraseña durante el primer acceso</a:t>
            </a:r>
            <a:r>
              <a:rPr lang="es-CL" sz="1800" b="0" i="0" u="none" strike="noStrike" baseline="0" dirty="0">
                <a:solidFill>
                  <a:srgbClr val="2C2925"/>
                </a:solidFill>
                <a:latin typeface="Arial" panose="020B0604020202020204" pitchFamily="34" charset="0"/>
              </a:rPr>
              <a:t>.</a:t>
            </a:r>
            <a:endParaRPr lang="es-CL" dirty="0"/>
          </a:p>
        </p:txBody>
      </p:sp>
      <p:sp>
        <p:nvSpPr>
          <p:cNvPr id="11" name="Rectángulo 10">
            <a:extLst>
              <a:ext uri="{FF2B5EF4-FFF2-40B4-BE49-F238E27FC236}">
                <a16:creationId xmlns:a16="http://schemas.microsoft.com/office/drawing/2014/main" id="{763A531F-5227-9EB0-23ED-1121D67C8828}"/>
              </a:ext>
            </a:extLst>
          </p:cNvPr>
          <p:cNvSpPr/>
          <p:nvPr/>
        </p:nvSpPr>
        <p:spPr>
          <a:xfrm>
            <a:off x="7161427" y="2011947"/>
            <a:ext cx="4244510" cy="2672348"/>
          </a:xfrm>
          <a:prstGeom prst="rect">
            <a:avLst/>
          </a:prstGeom>
          <a:noFill/>
          <a:ln>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003461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TIPIFICA</a:t>
            </a:r>
          </a:p>
        </p:txBody>
      </p:sp>
      <p:sp>
        <p:nvSpPr>
          <p:cNvPr id="3" name="CuadroTexto 2">
            <a:extLst>
              <a:ext uri="{FF2B5EF4-FFF2-40B4-BE49-F238E27FC236}">
                <a16:creationId xmlns:a16="http://schemas.microsoft.com/office/drawing/2014/main" id="{37AB3147-47C2-304C-05C0-25D0E9018150}"/>
              </a:ext>
            </a:extLst>
          </p:cNvPr>
          <p:cNvSpPr txBox="1"/>
          <p:nvPr/>
        </p:nvSpPr>
        <p:spPr>
          <a:xfrm>
            <a:off x="653418" y="482694"/>
            <a:ext cx="6323308" cy="400110"/>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Acceso</a:t>
            </a:r>
          </a:p>
        </p:txBody>
      </p:sp>
      <p:sp>
        <p:nvSpPr>
          <p:cNvPr id="5" name="CuadroTexto 4">
            <a:extLst>
              <a:ext uri="{FF2B5EF4-FFF2-40B4-BE49-F238E27FC236}">
                <a16:creationId xmlns:a16="http://schemas.microsoft.com/office/drawing/2014/main" id="{A010A8A0-8C83-1F03-D3E4-757A6DB42E93}"/>
              </a:ext>
            </a:extLst>
          </p:cNvPr>
          <p:cNvSpPr txBox="1"/>
          <p:nvPr/>
        </p:nvSpPr>
        <p:spPr>
          <a:xfrm>
            <a:off x="393030" y="2046779"/>
            <a:ext cx="6906127" cy="2031325"/>
          </a:xfrm>
          <a:prstGeom prst="rect">
            <a:avLst/>
          </a:prstGeom>
          <a:noFill/>
        </p:spPr>
        <p:txBody>
          <a:bodyPr wrap="square">
            <a:spAutoFit/>
          </a:bodyPr>
          <a:lstStyle/>
          <a:p>
            <a:r>
              <a:rPr lang="es-CL" sz="1800" b="0" i="0" u="none" strike="noStrike" baseline="0" dirty="0">
                <a:solidFill>
                  <a:srgbClr val="2C2925"/>
                </a:solidFill>
              </a:rPr>
              <a:t>Seleccionar el módulo que corresponda a la gestión a realizar:</a:t>
            </a:r>
          </a:p>
          <a:p>
            <a:endParaRPr lang="es-CL" sz="1800" b="0" i="0" u="none" strike="noStrike" baseline="0" dirty="0">
              <a:solidFill>
                <a:srgbClr val="2C2925"/>
              </a:solidFill>
            </a:endParaRPr>
          </a:p>
          <a:p>
            <a:pPr marL="285750" indent="-285750">
              <a:buFont typeface="Arial" panose="020B0604020202020204" pitchFamily="34" charset="0"/>
              <a:buChar char="•"/>
            </a:pPr>
            <a:r>
              <a:rPr lang="es-CL" sz="1800" b="0" i="0" u="none" strike="noStrike" baseline="0" dirty="0">
                <a:solidFill>
                  <a:srgbClr val="2C2925"/>
                </a:solidFill>
              </a:rPr>
              <a:t>Escritorio (uso para atención al cliente).</a:t>
            </a:r>
          </a:p>
          <a:p>
            <a:pPr marL="285750" indent="-285750">
              <a:buFont typeface="Arial" panose="020B0604020202020204" pitchFamily="34" charset="0"/>
              <a:buChar char="•"/>
            </a:pPr>
            <a:endParaRPr lang="es-CL" sz="1800" b="0" i="0" u="none" strike="noStrike" baseline="0" dirty="0">
              <a:solidFill>
                <a:srgbClr val="2C2925"/>
              </a:solidFill>
            </a:endParaRPr>
          </a:p>
          <a:p>
            <a:pPr marL="285750" indent="-285750">
              <a:buFont typeface="Arial" panose="020B0604020202020204" pitchFamily="34" charset="0"/>
              <a:buChar char="•"/>
            </a:pPr>
            <a:r>
              <a:rPr lang="es-CL" sz="1800" b="0" i="0" u="none" strike="noStrike" baseline="0" dirty="0">
                <a:solidFill>
                  <a:srgbClr val="2C2925"/>
                </a:solidFill>
              </a:rPr>
              <a:t>Administración (uso restringido áreas internas).</a:t>
            </a:r>
          </a:p>
          <a:p>
            <a:pPr marL="285750" indent="-285750">
              <a:buFont typeface="Arial" panose="020B0604020202020204" pitchFamily="34" charset="0"/>
              <a:buChar char="•"/>
            </a:pPr>
            <a:endParaRPr lang="es-CL" sz="1800" b="0" i="0" u="none" strike="noStrike" baseline="0" dirty="0">
              <a:solidFill>
                <a:srgbClr val="2C2925"/>
              </a:solidFill>
            </a:endParaRPr>
          </a:p>
          <a:p>
            <a:pPr marL="285750" indent="-285750">
              <a:buFont typeface="Arial" panose="020B0604020202020204" pitchFamily="34" charset="0"/>
              <a:buChar char="•"/>
            </a:pPr>
            <a:r>
              <a:rPr lang="es-CL" sz="1800" b="0" i="0" u="none" strike="noStrike" baseline="0" dirty="0">
                <a:solidFill>
                  <a:srgbClr val="2C2925"/>
                </a:solidFill>
              </a:rPr>
              <a:t>Reportes (uso especializado en la operación).</a:t>
            </a:r>
          </a:p>
        </p:txBody>
      </p:sp>
      <p:sp>
        <p:nvSpPr>
          <p:cNvPr id="9" name="CuadroTexto 8">
            <a:extLst>
              <a:ext uri="{FF2B5EF4-FFF2-40B4-BE49-F238E27FC236}">
                <a16:creationId xmlns:a16="http://schemas.microsoft.com/office/drawing/2014/main" id="{8BB127D1-912C-3E69-11DA-7728E07829AD}"/>
              </a:ext>
            </a:extLst>
          </p:cNvPr>
          <p:cNvSpPr txBox="1"/>
          <p:nvPr/>
        </p:nvSpPr>
        <p:spPr>
          <a:xfrm>
            <a:off x="393030" y="4145737"/>
            <a:ext cx="6112042" cy="646331"/>
          </a:xfrm>
          <a:prstGeom prst="rect">
            <a:avLst/>
          </a:prstGeom>
          <a:noFill/>
        </p:spPr>
        <p:txBody>
          <a:bodyPr wrap="square">
            <a:spAutoFit/>
          </a:bodyPr>
          <a:lstStyle/>
          <a:p>
            <a:r>
              <a:rPr lang="es-CL" sz="1800" b="0" i="0" u="none" strike="noStrike" baseline="0" dirty="0">
                <a:solidFill>
                  <a:srgbClr val="2C2925"/>
                </a:solidFill>
              </a:rPr>
              <a:t>Para registrar, el módulo a seleccionar es </a:t>
            </a:r>
            <a:r>
              <a:rPr lang="es-CL" sz="1800" b="1" i="0" u="none" strike="noStrike" baseline="0" dirty="0">
                <a:solidFill>
                  <a:srgbClr val="2C2925"/>
                </a:solidFill>
              </a:rPr>
              <a:t>ESCRITORIO</a:t>
            </a:r>
            <a:r>
              <a:rPr lang="es-CL" sz="1800" b="0" i="0" u="none" strike="noStrike" baseline="0" dirty="0">
                <a:solidFill>
                  <a:srgbClr val="2C2925"/>
                </a:solidFill>
              </a:rPr>
              <a:t>, donde se visualiza la pantalla principal de búsqueda..</a:t>
            </a:r>
            <a:endParaRPr lang="es-CL" dirty="0"/>
          </a:p>
        </p:txBody>
      </p:sp>
      <p:pic>
        <p:nvPicPr>
          <p:cNvPr id="13" name="Imagen 12">
            <a:extLst>
              <a:ext uri="{FF2B5EF4-FFF2-40B4-BE49-F238E27FC236}">
                <a16:creationId xmlns:a16="http://schemas.microsoft.com/office/drawing/2014/main" id="{8E4A7397-CACD-D42F-43B8-B35F33158938}"/>
              </a:ext>
            </a:extLst>
          </p:cNvPr>
          <p:cNvPicPr>
            <a:picLocks noChangeAspect="1"/>
          </p:cNvPicPr>
          <p:nvPr/>
        </p:nvPicPr>
        <p:blipFill>
          <a:blip r:embed="rId2"/>
          <a:stretch>
            <a:fillRect/>
          </a:stretch>
        </p:blipFill>
        <p:spPr>
          <a:xfrm>
            <a:off x="6505072" y="2419413"/>
            <a:ext cx="4979792" cy="1726323"/>
          </a:xfrm>
          <a:prstGeom prst="rect">
            <a:avLst/>
          </a:prstGeom>
        </p:spPr>
      </p:pic>
      <p:sp>
        <p:nvSpPr>
          <p:cNvPr id="4" name="Rectángulo 3">
            <a:extLst>
              <a:ext uri="{FF2B5EF4-FFF2-40B4-BE49-F238E27FC236}">
                <a16:creationId xmlns:a16="http://schemas.microsoft.com/office/drawing/2014/main" id="{AF5F349B-9D94-7D87-B12D-24C713728EB2}"/>
              </a:ext>
            </a:extLst>
          </p:cNvPr>
          <p:cNvSpPr/>
          <p:nvPr/>
        </p:nvSpPr>
        <p:spPr>
          <a:xfrm>
            <a:off x="6541648" y="2487168"/>
            <a:ext cx="4870064" cy="1590936"/>
          </a:xfrm>
          <a:prstGeom prst="rect">
            <a:avLst/>
          </a:pr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1172376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TIPIFICA</a:t>
            </a:r>
          </a:p>
        </p:txBody>
      </p:sp>
      <p:sp>
        <p:nvSpPr>
          <p:cNvPr id="3" name="CuadroTexto 2">
            <a:extLst>
              <a:ext uri="{FF2B5EF4-FFF2-40B4-BE49-F238E27FC236}">
                <a16:creationId xmlns:a16="http://schemas.microsoft.com/office/drawing/2014/main" id="{37AB3147-47C2-304C-05C0-25D0E9018150}"/>
              </a:ext>
            </a:extLst>
          </p:cNvPr>
          <p:cNvSpPr txBox="1"/>
          <p:nvPr/>
        </p:nvSpPr>
        <p:spPr>
          <a:xfrm>
            <a:off x="653418" y="482694"/>
            <a:ext cx="6323308" cy="400110"/>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Consideraciones</a:t>
            </a:r>
          </a:p>
        </p:txBody>
      </p:sp>
      <p:sp>
        <p:nvSpPr>
          <p:cNvPr id="6" name="CuadroTexto 5">
            <a:extLst>
              <a:ext uri="{FF2B5EF4-FFF2-40B4-BE49-F238E27FC236}">
                <a16:creationId xmlns:a16="http://schemas.microsoft.com/office/drawing/2014/main" id="{D24D113A-286E-DFFA-3979-D79564581CA2}"/>
              </a:ext>
            </a:extLst>
          </p:cNvPr>
          <p:cNvSpPr txBox="1"/>
          <p:nvPr/>
        </p:nvSpPr>
        <p:spPr>
          <a:xfrm>
            <a:off x="710066" y="1581562"/>
            <a:ext cx="7840376" cy="1200329"/>
          </a:xfrm>
          <a:prstGeom prst="rect">
            <a:avLst/>
          </a:prstGeom>
          <a:noFill/>
        </p:spPr>
        <p:txBody>
          <a:bodyPr wrap="square">
            <a:spAutoFit/>
          </a:bodyPr>
          <a:lstStyle/>
          <a:p>
            <a:r>
              <a:rPr lang="es-CL" sz="1800" b="0" i="0" u="none" strike="noStrike" baseline="0" dirty="0">
                <a:solidFill>
                  <a:srgbClr val="2C2925"/>
                </a:solidFill>
              </a:rPr>
              <a:t>En la vista ESCRITORIO , se realiza la búsqueda del cliente, la cual puede ser por:</a:t>
            </a:r>
          </a:p>
          <a:p>
            <a:endParaRPr lang="es-CL" sz="1800" b="0" i="0" u="none" strike="noStrike" baseline="0" dirty="0">
              <a:solidFill>
                <a:srgbClr val="2C2925"/>
              </a:solidFill>
            </a:endParaRPr>
          </a:p>
          <a:p>
            <a:pPr marL="285750" indent="-285750">
              <a:buFont typeface="Arial" panose="020B0604020202020204" pitchFamily="34" charset="0"/>
              <a:buChar char="•"/>
            </a:pPr>
            <a:r>
              <a:rPr lang="es-CL" sz="1800" b="0" i="0" u="none" strike="noStrike" baseline="0" dirty="0">
                <a:solidFill>
                  <a:srgbClr val="2C2925"/>
                </a:solidFill>
              </a:rPr>
              <a:t>RUT(con o sin puntos, con o sin guion)</a:t>
            </a:r>
          </a:p>
          <a:p>
            <a:pPr marL="285750" indent="-285750">
              <a:buFont typeface="Arial" panose="020B0604020202020204" pitchFamily="34" charset="0"/>
              <a:buChar char="•"/>
            </a:pPr>
            <a:r>
              <a:rPr lang="es-CL" sz="1800" b="0" i="0" u="none" strike="noStrike" baseline="0" dirty="0">
                <a:solidFill>
                  <a:srgbClr val="2C2925"/>
                </a:solidFill>
              </a:rPr>
              <a:t>PCS(formatode11dígitos)</a:t>
            </a:r>
          </a:p>
        </p:txBody>
      </p:sp>
      <p:sp>
        <p:nvSpPr>
          <p:cNvPr id="8" name="CuadroTexto 7">
            <a:extLst>
              <a:ext uri="{FF2B5EF4-FFF2-40B4-BE49-F238E27FC236}">
                <a16:creationId xmlns:a16="http://schemas.microsoft.com/office/drawing/2014/main" id="{78C302BB-FCB2-4DAF-56A6-21F21B228D45}"/>
              </a:ext>
            </a:extLst>
          </p:cNvPr>
          <p:cNvSpPr txBox="1"/>
          <p:nvPr/>
        </p:nvSpPr>
        <p:spPr>
          <a:xfrm>
            <a:off x="815700" y="3021069"/>
            <a:ext cx="6112042" cy="1754326"/>
          </a:xfrm>
          <a:prstGeom prst="rect">
            <a:avLst/>
          </a:prstGeom>
          <a:noFill/>
        </p:spPr>
        <p:txBody>
          <a:bodyPr wrap="square" lIns="91440" tIns="45720" rIns="91440" bIns="45720" anchor="t">
            <a:spAutoFit/>
          </a:bodyPr>
          <a:lstStyle/>
          <a:p>
            <a:r>
              <a:rPr lang="es-CL" sz="1800" b="0" i="0" u="none" strike="noStrike" baseline="0" dirty="0">
                <a:solidFill>
                  <a:srgbClr val="2C2925"/>
                </a:solidFill>
              </a:rPr>
              <a:t>Una vez digitado el RUT o PCS, dar clic en la lupa, si el cliente existe en tipifica, se mostrará la información que corresponda.</a:t>
            </a:r>
          </a:p>
          <a:p>
            <a:r>
              <a:rPr lang="es-ES" sz="1800" b="0" i="0" u="none" strike="noStrike" baseline="0" dirty="0" err="1">
                <a:solidFill>
                  <a:srgbClr val="2C2925"/>
                </a:solidFill>
              </a:rPr>
              <a:t>Ej</a:t>
            </a:r>
            <a:r>
              <a:rPr lang="es-ES" sz="1800" b="0" i="0" u="none" strike="noStrike" baseline="0" dirty="0">
                <a:solidFill>
                  <a:srgbClr val="2C2925"/>
                </a:solidFill>
              </a:rPr>
              <a:t>: </a:t>
            </a:r>
            <a:r>
              <a:rPr lang="es-ES" dirty="0">
                <a:solidFill>
                  <a:srgbClr val="2C2925"/>
                </a:solidFill>
              </a:rPr>
              <a:t>Estado de </a:t>
            </a:r>
            <a:r>
              <a:rPr lang="es-ES" sz="1800" b="0" i="0" u="none" strike="noStrike" baseline="0" dirty="0">
                <a:solidFill>
                  <a:srgbClr val="2C2925"/>
                </a:solidFill>
              </a:rPr>
              <a:t>servicio (activo o terminado), histórico de boletas, histórico de registros, información del cliente y sus servicios (nombre, RUT, PCS, plan, dirección, comuna, estado de servicio, ciclo)</a:t>
            </a:r>
            <a:endParaRPr lang="es-CL" dirty="0"/>
          </a:p>
        </p:txBody>
      </p:sp>
      <p:pic>
        <p:nvPicPr>
          <p:cNvPr id="11" name="Imagen 10">
            <a:extLst>
              <a:ext uri="{FF2B5EF4-FFF2-40B4-BE49-F238E27FC236}">
                <a16:creationId xmlns:a16="http://schemas.microsoft.com/office/drawing/2014/main" id="{77D3C40E-F07B-EF30-1FAB-880EA26C88FA}"/>
              </a:ext>
            </a:extLst>
          </p:cNvPr>
          <p:cNvPicPr>
            <a:picLocks noChangeAspect="1"/>
          </p:cNvPicPr>
          <p:nvPr/>
        </p:nvPicPr>
        <p:blipFill>
          <a:blip r:embed="rId2"/>
          <a:stretch>
            <a:fillRect/>
          </a:stretch>
        </p:blipFill>
        <p:spPr>
          <a:xfrm>
            <a:off x="7522771" y="2273993"/>
            <a:ext cx="3959163" cy="4006156"/>
          </a:xfrm>
          <a:prstGeom prst="rect">
            <a:avLst/>
          </a:prstGeom>
        </p:spPr>
      </p:pic>
    </p:spTree>
    <p:extLst>
      <p:ext uri="{BB962C8B-B14F-4D97-AF65-F5344CB8AC3E}">
        <p14:creationId xmlns:p14="http://schemas.microsoft.com/office/powerpoint/2010/main" val="14329211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TIPIFICA</a:t>
            </a:r>
          </a:p>
        </p:txBody>
      </p:sp>
      <p:sp>
        <p:nvSpPr>
          <p:cNvPr id="3" name="CuadroTexto 2">
            <a:extLst>
              <a:ext uri="{FF2B5EF4-FFF2-40B4-BE49-F238E27FC236}">
                <a16:creationId xmlns:a16="http://schemas.microsoft.com/office/drawing/2014/main" id="{37AB3147-47C2-304C-05C0-25D0E9018150}"/>
              </a:ext>
            </a:extLst>
          </p:cNvPr>
          <p:cNvSpPr txBox="1"/>
          <p:nvPr/>
        </p:nvSpPr>
        <p:spPr>
          <a:xfrm>
            <a:off x="653418" y="482694"/>
            <a:ext cx="6323308" cy="400110"/>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Consideraciones</a:t>
            </a:r>
          </a:p>
        </p:txBody>
      </p:sp>
      <p:sp>
        <p:nvSpPr>
          <p:cNvPr id="5" name="CuadroTexto 4">
            <a:extLst>
              <a:ext uri="{FF2B5EF4-FFF2-40B4-BE49-F238E27FC236}">
                <a16:creationId xmlns:a16="http://schemas.microsoft.com/office/drawing/2014/main" id="{0138A0CE-77C7-9DFF-3B5C-F69C49AE1570}"/>
              </a:ext>
            </a:extLst>
          </p:cNvPr>
          <p:cNvSpPr txBox="1"/>
          <p:nvPr/>
        </p:nvSpPr>
        <p:spPr>
          <a:xfrm>
            <a:off x="389225" y="2140623"/>
            <a:ext cx="5106548" cy="2585323"/>
          </a:xfrm>
          <a:prstGeom prst="rect">
            <a:avLst/>
          </a:prstGeom>
          <a:noFill/>
        </p:spPr>
        <p:txBody>
          <a:bodyPr wrap="square" lIns="91440" tIns="45720" rIns="91440" bIns="45720" anchor="t">
            <a:spAutoFit/>
          </a:bodyPr>
          <a:lstStyle/>
          <a:p>
            <a:r>
              <a:rPr lang="es-CL" sz="1800" b="0" i="0" u="none" strike="noStrike" baseline="0" dirty="0">
                <a:solidFill>
                  <a:srgbClr val="2C2925"/>
                </a:solidFill>
              </a:rPr>
              <a:t>Si el cliente </a:t>
            </a:r>
            <a:r>
              <a:rPr lang="es-CL" dirty="0">
                <a:solidFill>
                  <a:srgbClr val="2C2925"/>
                </a:solidFill>
              </a:rPr>
              <a:t>no existe</a:t>
            </a:r>
            <a:r>
              <a:rPr lang="es-CL" sz="1800" b="0" i="0" u="none" strike="noStrike" baseline="0" dirty="0">
                <a:solidFill>
                  <a:srgbClr val="2C2925"/>
                </a:solidFill>
              </a:rPr>
              <a:t> en tipifica</a:t>
            </a:r>
            <a:r>
              <a:rPr lang="es-CL" dirty="0">
                <a:solidFill>
                  <a:srgbClr val="2C2925"/>
                </a:solidFill>
              </a:rPr>
              <a:t> o no </a:t>
            </a:r>
            <a:r>
              <a:rPr lang="es-CL" sz="1800" b="0" i="0" u="none" strike="noStrike" baseline="0" dirty="0">
                <a:solidFill>
                  <a:srgbClr val="2C2925"/>
                </a:solidFill>
              </a:rPr>
              <a:t>tiene </a:t>
            </a:r>
            <a:r>
              <a:rPr lang="es-CL" dirty="0">
                <a:solidFill>
                  <a:srgbClr val="2C2925"/>
                </a:solidFill>
              </a:rPr>
              <a:t>todos datos actualizados debemos crearlo, llenando el formulario con los siguientes datos como se muestra en la imagen. Al</a:t>
            </a:r>
            <a:r>
              <a:rPr lang="es-CL" sz="1800" b="0" i="0" u="none" strike="noStrike" baseline="0" dirty="0">
                <a:solidFill>
                  <a:srgbClr val="2C2925"/>
                </a:solidFill>
              </a:rPr>
              <a:t> final de la pantalla se mostrará la ventana </a:t>
            </a:r>
            <a:r>
              <a:rPr lang="es-CL" sz="1800" b="1" i="0" u="none" strike="noStrike" baseline="0" dirty="0">
                <a:solidFill>
                  <a:srgbClr val="2C2925"/>
                </a:solidFill>
              </a:rPr>
              <a:t>REGISTRAR ATENCIÓN </a:t>
            </a:r>
            <a:r>
              <a:rPr lang="es-CL" sz="1800" b="0" i="0" u="none" strike="noStrike" baseline="0" dirty="0">
                <a:solidFill>
                  <a:srgbClr val="2C2925"/>
                </a:solidFill>
              </a:rPr>
              <a:t>con los datos del cliente consultado.</a:t>
            </a:r>
            <a:r>
              <a:rPr lang="es-CL" dirty="0">
                <a:solidFill>
                  <a:srgbClr val="2C2925"/>
                </a:solidFill>
              </a:rPr>
              <a:t> </a:t>
            </a:r>
            <a:endParaRPr lang="es-CL" sz="1800" b="0" i="0" u="none" strike="noStrike" baseline="0" dirty="0">
              <a:solidFill>
                <a:srgbClr val="2C2925"/>
              </a:solidFill>
              <a:cs typeface="Calibri"/>
            </a:endParaRPr>
          </a:p>
          <a:p>
            <a:endParaRPr lang="es-CL" dirty="0">
              <a:solidFill>
                <a:srgbClr val="2C2925"/>
              </a:solidFill>
            </a:endParaRPr>
          </a:p>
          <a:p>
            <a:r>
              <a:rPr lang="es-ES" sz="1800" b="0" i="0" u="none" strike="noStrike" baseline="0" dirty="0">
                <a:solidFill>
                  <a:srgbClr val="2C2925"/>
                </a:solidFill>
              </a:rPr>
              <a:t>Una vez completados los datos del cliente, dar clic en </a:t>
            </a:r>
            <a:r>
              <a:rPr lang="es-ES" sz="1800" b="1" i="0" u="none" strike="noStrike" baseline="0" dirty="0">
                <a:solidFill>
                  <a:srgbClr val="2C2925"/>
                </a:solidFill>
              </a:rPr>
              <a:t>AGREGAR TIPOLOGÍA</a:t>
            </a:r>
            <a:r>
              <a:rPr lang="es-ES" sz="1800" b="0" i="0" u="none" strike="noStrike" baseline="0" dirty="0">
                <a:solidFill>
                  <a:srgbClr val="2C2925"/>
                </a:solidFill>
              </a:rPr>
              <a:t>.</a:t>
            </a:r>
            <a:endParaRPr lang="es-CL" dirty="0"/>
          </a:p>
        </p:txBody>
      </p:sp>
      <p:pic>
        <p:nvPicPr>
          <p:cNvPr id="9" name="Imagen 8">
            <a:extLst>
              <a:ext uri="{FF2B5EF4-FFF2-40B4-BE49-F238E27FC236}">
                <a16:creationId xmlns:a16="http://schemas.microsoft.com/office/drawing/2014/main" id="{8205A59B-4C74-3C2E-8D0C-B88376B8A1A6}"/>
              </a:ext>
            </a:extLst>
          </p:cNvPr>
          <p:cNvPicPr>
            <a:picLocks noChangeAspect="1"/>
          </p:cNvPicPr>
          <p:nvPr/>
        </p:nvPicPr>
        <p:blipFill>
          <a:blip r:embed="rId2"/>
          <a:stretch>
            <a:fillRect/>
          </a:stretch>
        </p:blipFill>
        <p:spPr>
          <a:xfrm>
            <a:off x="5623914" y="1134925"/>
            <a:ext cx="5717748" cy="2520610"/>
          </a:xfrm>
          <a:prstGeom prst="rect">
            <a:avLst/>
          </a:prstGeom>
        </p:spPr>
      </p:pic>
      <p:pic>
        <p:nvPicPr>
          <p:cNvPr id="4" name="Imagen 5" descr="Texto&#10;&#10;Descripción generada automáticamente">
            <a:extLst>
              <a:ext uri="{FF2B5EF4-FFF2-40B4-BE49-F238E27FC236}">
                <a16:creationId xmlns:a16="http://schemas.microsoft.com/office/drawing/2014/main" id="{8BB76F3F-7140-E3C9-C7F0-F1E47161C862}"/>
              </a:ext>
            </a:extLst>
          </p:cNvPr>
          <p:cNvPicPr>
            <a:picLocks noChangeAspect="1"/>
          </p:cNvPicPr>
          <p:nvPr/>
        </p:nvPicPr>
        <p:blipFill>
          <a:blip r:embed="rId3"/>
          <a:stretch>
            <a:fillRect/>
          </a:stretch>
        </p:blipFill>
        <p:spPr>
          <a:xfrm>
            <a:off x="5624945" y="3898230"/>
            <a:ext cx="5618017" cy="2224994"/>
          </a:xfrm>
          <a:prstGeom prst="rect">
            <a:avLst/>
          </a:prstGeom>
        </p:spPr>
      </p:pic>
    </p:spTree>
    <p:extLst>
      <p:ext uri="{BB962C8B-B14F-4D97-AF65-F5344CB8AC3E}">
        <p14:creationId xmlns:p14="http://schemas.microsoft.com/office/powerpoint/2010/main" val="14045446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TIPIFICA</a:t>
            </a:r>
          </a:p>
        </p:txBody>
      </p:sp>
      <p:sp>
        <p:nvSpPr>
          <p:cNvPr id="3" name="CuadroTexto 2">
            <a:extLst>
              <a:ext uri="{FF2B5EF4-FFF2-40B4-BE49-F238E27FC236}">
                <a16:creationId xmlns:a16="http://schemas.microsoft.com/office/drawing/2014/main" id="{37AB3147-47C2-304C-05C0-25D0E9018150}"/>
              </a:ext>
            </a:extLst>
          </p:cNvPr>
          <p:cNvSpPr txBox="1"/>
          <p:nvPr/>
        </p:nvSpPr>
        <p:spPr>
          <a:xfrm>
            <a:off x="653418" y="482694"/>
            <a:ext cx="6323308" cy="400110"/>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Ingreso del Registro</a:t>
            </a:r>
          </a:p>
        </p:txBody>
      </p:sp>
      <p:sp>
        <p:nvSpPr>
          <p:cNvPr id="5" name="CuadroTexto 4">
            <a:extLst>
              <a:ext uri="{FF2B5EF4-FFF2-40B4-BE49-F238E27FC236}">
                <a16:creationId xmlns:a16="http://schemas.microsoft.com/office/drawing/2014/main" id="{0138A0CE-77C7-9DFF-3B5C-F69C49AE1570}"/>
              </a:ext>
            </a:extLst>
          </p:cNvPr>
          <p:cNvSpPr txBox="1"/>
          <p:nvPr/>
        </p:nvSpPr>
        <p:spPr>
          <a:xfrm>
            <a:off x="357141" y="2760279"/>
            <a:ext cx="5106548" cy="2031325"/>
          </a:xfrm>
          <a:prstGeom prst="rect">
            <a:avLst/>
          </a:prstGeom>
          <a:noFill/>
        </p:spPr>
        <p:txBody>
          <a:bodyPr wrap="square">
            <a:spAutoFit/>
          </a:bodyPr>
          <a:lstStyle/>
          <a:p>
            <a:r>
              <a:rPr lang="es-CL" sz="1800" b="0" i="0" u="none" strike="noStrike" baseline="0" dirty="0">
                <a:solidFill>
                  <a:srgbClr val="2C2925"/>
                </a:solidFill>
              </a:rPr>
              <a:t>Al dar clic en </a:t>
            </a:r>
            <a:r>
              <a:rPr lang="es-CL" sz="1800" b="1" i="0" u="none" strike="noStrike" baseline="0" dirty="0">
                <a:solidFill>
                  <a:srgbClr val="2C2925"/>
                </a:solidFill>
              </a:rPr>
              <a:t>AGREGAR TIPOLOGÍA</a:t>
            </a:r>
            <a:r>
              <a:rPr lang="es-CL" sz="1800" b="0" i="0" u="none" strike="noStrike" baseline="0" dirty="0">
                <a:solidFill>
                  <a:srgbClr val="2C2925"/>
                </a:solidFill>
              </a:rPr>
              <a:t>, se despliega la ventana con los árboles de registro disponibles para el usuario que está ingresando la tipología.</a:t>
            </a:r>
          </a:p>
          <a:p>
            <a:endParaRPr lang="es-CL" dirty="0">
              <a:solidFill>
                <a:srgbClr val="2C2925"/>
              </a:solidFill>
            </a:endParaRPr>
          </a:p>
          <a:p>
            <a:r>
              <a:rPr lang="es-CL" sz="1800" b="0" i="0" u="none" strike="noStrike" baseline="0" dirty="0">
                <a:solidFill>
                  <a:srgbClr val="2C2925"/>
                </a:solidFill>
              </a:rPr>
              <a:t>Seleccionar el árbol que corresponda al canal de atención o área interna que está ingresando el registro.</a:t>
            </a:r>
            <a:endParaRPr lang="es-CL" dirty="0"/>
          </a:p>
        </p:txBody>
      </p:sp>
      <p:pic>
        <p:nvPicPr>
          <p:cNvPr id="8" name="Imagen 7">
            <a:extLst>
              <a:ext uri="{FF2B5EF4-FFF2-40B4-BE49-F238E27FC236}">
                <a16:creationId xmlns:a16="http://schemas.microsoft.com/office/drawing/2014/main" id="{988DF5FB-0A52-0114-CC7F-CC8D538166C5}"/>
              </a:ext>
            </a:extLst>
          </p:cNvPr>
          <p:cNvPicPr>
            <a:picLocks noChangeAspect="1"/>
          </p:cNvPicPr>
          <p:nvPr/>
        </p:nvPicPr>
        <p:blipFill>
          <a:blip r:embed="rId2"/>
          <a:stretch>
            <a:fillRect/>
          </a:stretch>
        </p:blipFill>
        <p:spPr>
          <a:xfrm>
            <a:off x="5576894" y="1802345"/>
            <a:ext cx="6230387" cy="3455509"/>
          </a:xfrm>
          <a:prstGeom prst="rect">
            <a:avLst/>
          </a:prstGeom>
        </p:spPr>
      </p:pic>
    </p:spTree>
    <p:extLst>
      <p:ext uri="{BB962C8B-B14F-4D97-AF65-F5344CB8AC3E}">
        <p14:creationId xmlns:p14="http://schemas.microsoft.com/office/powerpoint/2010/main" val="12329224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TIPIFICA</a:t>
            </a:r>
          </a:p>
        </p:txBody>
      </p:sp>
      <p:sp>
        <p:nvSpPr>
          <p:cNvPr id="3" name="CuadroTexto 2">
            <a:extLst>
              <a:ext uri="{FF2B5EF4-FFF2-40B4-BE49-F238E27FC236}">
                <a16:creationId xmlns:a16="http://schemas.microsoft.com/office/drawing/2014/main" id="{37AB3147-47C2-304C-05C0-25D0E9018150}"/>
              </a:ext>
            </a:extLst>
          </p:cNvPr>
          <p:cNvSpPr txBox="1"/>
          <p:nvPr/>
        </p:nvSpPr>
        <p:spPr>
          <a:xfrm>
            <a:off x="653418" y="482694"/>
            <a:ext cx="6323308" cy="400110"/>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Ingreso del Registro</a:t>
            </a:r>
          </a:p>
        </p:txBody>
      </p:sp>
      <p:sp>
        <p:nvSpPr>
          <p:cNvPr id="8" name="CuadroTexto 7">
            <a:extLst>
              <a:ext uri="{FF2B5EF4-FFF2-40B4-BE49-F238E27FC236}">
                <a16:creationId xmlns:a16="http://schemas.microsoft.com/office/drawing/2014/main" id="{C1F0D990-A174-150A-B168-CFB7130E5AD0}"/>
              </a:ext>
            </a:extLst>
          </p:cNvPr>
          <p:cNvSpPr txBox="1"/>
          <p:nvPr/>
        </p:nvSpPr>
        <p:spPr>
          <a:xfrm>
            <a:off x="710067" y="2494229"/>
            <a:ext cx="6266659" cy="2585323"/>
          </a:xfrm>
          <a:prstGeom prst="rect">
            <a:avLst/>
          </a:prstGeom>
          <a:noFill/>
        </p:spPr>
        <p:txBody>
          <a:bodyPr wrap="square">
            <a:spAutoFit/>
          </a:bodyPr>
          <a:lstStyle/>
          <a:p>
            <a:r>
              <a:rPr lang="es-CL" sz="1800" b="0" i="0" u="none" strike="noStrike" baseline="0" dirty="0">
                <a:solidFill>
                  <a:srgbClr val="2C2925"/>
                </a:solidFill>
              </a:rPr>
              <a:t>Al ingresar al árbol, se visualizan todas las tipologías disponibles para registro, según se indica en sus respectivos procedimientos de atención. (En la imagen de referencia, se muestra como ejemplo un fragmento del árbol de registro HFC en </a:t>
            </a:r>
            <a:r>
              <a:rPr lang="es-CL" sz="1800" b="0" i="0" u="none" strike="noStrike" baseline="0" dirty="0" err="1">
                <a:solidFill>
                  <a:srgbClr val="2C2925"/>
                </a:solidFill>
              </a:rPr>
              <a:t>Call</a:t>
            </a:r>
            <a:r>
              <a:rPr lang="es-CL" sz="1800" b="0" i="0" u="none" strike="noStrike" baseline="0" dirty="0">
                <a:solidFill>
                  <a:srgbClr val="2C2925"/>
                </a:solidFill>
              </a:rPr>
              <a:t> Center Fijo.</a:t>
            </a:r>
          </a:p>
          <a:p>
            <a:endParaRPr lang="es-CL" dirty="0">
              <a:solidFill>
                <a:srgbClr val="2C2925"/>
              </a:solidFill>
            </a:endParaRPr>
          </a:p>
          <a:p>
            <a:r>
              <a:rPr lang="es-CL" sz="1800" b="0" i="0" u="none" strike="noStrike" baseline="0" dirty="0">
                <a:solidFill>
                  <a:srgbClr val="2C2925"/>
                </a:solidFill>
              </a:rPr>
              <a:t>Al seleccionar la tipología, se mostrará la subcategoría, es decir, el detalle con sub tipologías que permiten ingresar un registro más específico para la atención o gestión realizada.</a:t>
            </a:r>
            <a:endParaRPr lang="es-CL" dirty="0"/>
          </a:p>
        </p:txBody>
      </p:sp>
      <p:pic>
        <p:nvPicPr>
          <p:cNvPr id="10" name="Imagen 9">
            <a:extLst>
              <a:ext uri="{FF2B5EF4-FFF2-40B4-BE49-F238E27FC236}">
                <a16:creationId xmlns:a16="http://schemas.microsoft.com/office/drawing/2014/main" id="{FA451665-75BA-CA8E-ADFB-CF60E322B698}"/>
              </a:ext>
            </a:extLst>
          </p:cNvPr>
          <p:cNvPicPr>
            <a:picLocks noChangeAspect="1"/>
          </p:cNvPicPr>
          <p:nvPr/>
        </p:nvPicPr>
        <p:blipFill>
          <a:blip r:embed="rId2"/>
          <a:stretch>
            <a:fillRect/>
          </a:stretch>
        </p:blipFill>
        <p:spPr>
          <a:xfrm>
            <a:off x="7387025" y="2094119"/>
            <a:ext cx="3830393" cy="3279985"/>
          </a:xfrm>
          <a:prstGeom prst="rect">
            <a:avLst/>
          </a:prstGeom>
        </p:spPr>
      </p:pic>
      <p:sp>
        <p:nvSpPr>
          <p:cNvPr id="11" name="Rectángulo 10">
            <a:extLst>
              <a:ext uri="{FF2B5EF4-FFF2-40B4-BE49-F238E27FC236}">
                <a16:creationId xmlns:a16="http://schemas.microsoft.com/office/drawing/2014/main" id="{435514F9-5E2B-D272-F367-8B841081D4C0}"/>
              </a:ext>
            </a:extLst>
          </p:cNvPr>
          <p:cNvSpPr/>
          <p:nvPr/>
        </p:nvSpPr>
        <p:spPr>
          <a:xfrm>
            <a:off x="7387025" y="2094119"/>
            <a:ext cx="3830393" cy="3279985"/>
          </a:xfrm>
          <a:prstGeom prst="rect">
            <a:avLst/>
          </a:prstGeom>
          <a:noFill/>
          <a:ln>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9011963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TIPIFICA</a:t>
            </a:r>
          </a:p>
        </p:txBody>
      </p:sp>
      <p:sp>
        <p:nvSpPr>
          <p:cNvPr id="3" name="CuadroTexto 2">
            <a:extLst>
              <a:ext uri="{FF2B5EF4-FFF2-40B4-BE49-F238E27FC236}">
                <a16:creationId xmlns:a16="http://schemas.microsoft.com/office/drawing/2014/main" id="{37AB3147-47C2-304C-05C0-25D0E9018150}"/>
              </a:ext>
            </a:extLst>
          </p:cNvPr>
          <p:cNvSpPr txBox="1"/>
          <p:nvPr/>
        </p:nvSpPr>
        <p:spPr>
          <a:xfrm>
            <a:off x="653418" y="482694"/>
            <a:ext cx="6323308" cy="400110"/>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Cierre del Registro</a:t>
            </a:r>
          </a:p>
        </p:txBody>
      </p:sp>
      <p:sp>
        <p:nvSpPr>
          <p:cNvPr id="8" name="CuadroTexto 7">
            <a:extLst>
              <a:ext uri="{FF2B5EF4-FFF2-40B4-BE49-F238E27FC236}">
                <a16:creationId xmlns:a16="http://schemas.microsoft.com/office/drawing/2014/main" id="{C1F0D990-A174-150A-B168-CFB7130E5AD0}"/>
              </a:ext>
            </a:extLst>
          </p:cNvPr>
          <p:cNvSpPr txBox="1"/>
          <p:nvPr/>
        </p:nvSpPr>
        <p:spPr>
          <a:xfrm>
            <a:off x="547785" y="2150701"/>
            <a:ext cx="6266659" cy="3970318"/>
          </a:xfrm>
          <a:prstGeom prst="rect">
            <a:avLst/>
          </a:prstGeom>
          <a:noFill/>
        </p:spPr>
        <p:txBody>
          <a:bodyPr wrap="square">
            <a:spAutoFit/>
          </a:bodyPr>
          <a:lstStyle/>
          <a:p>
            <a:r>
              <a:rPr lang="es-CL" sz="1800" b="0" i="0" u="none" strike="noStrike" baseline="0" dirty="0">
                <a:solidFill>
                  <a:srgbClr val="2C2925"/>
                </a:solidFill>
              </a:rPr>
              <a:t>En el campo observaciones ,se debe registrar el </a:t>
            </a:r>
            <a:r>
              <a:rPr lang="es-CL" sz="1800" b="0" i="0" u="none" strike="noStrike" baseline="0" dirty="0" err="1">
                <a:solidFill>
                  <a:srgbClr val="2C2925"/>
                </a:solidFill>
              </a:rPr>
              <a:t>template</a:t>
            </a:r>
            <a:r>
              <a:rPr lang="es-CL" sz="1800" b="0" i="0" u="none" strike="noStrike" baseline="0" dirty="0">
                <a:solidFill>
                  <a:srgbClr val="2C2925"/>
                </a:solidFill>
              </a:rPr>
              <a:t> según se indique en el procedimiento de atención. </a:t>
            </a:r>
          </a:p>
          <a:p>
            <a:r>
              <a:rPr lang="es-CL" sz="1800" b="0" i="0" u="none" strike="noStrike" baseline="0" dirty="0">
                <a:solidFill>
                  <a:srgbClr val="2C2925"/>
                </a:solidFill>
              </a:rPr>
              <a:t>En el caso que el procedimiento no indique </a:t>
            </a:r>
            <a:r>
              <a:rPr lang="es-CL" sz="1800" b="0" i="0" u="none" strike="noStrike" baseline="0" dirty="0" err="1">
                <a:solidFill>
                  <a:srgbClr val="2C2925"/>
                </a:solidFill>
              </a:rPr>
              <a:t>template</a:t>
            </a:r>
            <a:r>
              <a:rPr lang="es-CL" sz="1800" b="0" i="0" u="none" strike="noStrike" baseline="0" dirty="0">
                <a:solidFill>
                  <a:srgbClr val="2C2925"/>
                </a:solidFill>
              </a:rPr>
              <a:t>, se debe detallar toda la información adicional para generar un completo registro de la atención.</a:t>
            </a:r>
          </a:p>
          <a:p>
            <a:endParaRPr lang="es-CL" dirty="0">
              <a:solidFill>
                <a:srgbClr val="2C2925"/>
              </a:solidFill>
            </a:endParaRPr>
          </a:p>
          <a:p>
            <a:r>
              <a:rPr lang="es-ES" sz="1800" b="0" i="0" u="none" strike="noStrike" baseline="0" dirty="0">
                <a:solidFill>
                  <a:srgbClr val="2C2925"/>
                </a:solidFill>
              </a:rPr>
              <a:t>Dar clic en </a:t>
            </a:r>
            <a:r>
              <a:rPr lang="es-ES" sz="1800" b="1" i="0" u="none" strike="noStrike" baseline="0" dirty="0">
                <a:solidFill>
                  <a:srgbClr val="2C2925"/>
                </a:solidFill>
              </a:rPr>
              <a:t>AGREGAR TIPOLOGÍA</a:t>
            </a:r>
            <a:r>
              <a:rPr lang="es-ES" sz="1800" b="0" i="0" u="none" strike="noStrike" baseline="0" dirty="0">
                <a:solidFill>
                  <a:srgbClr val="2C2925"/>
                </a:solidFill>
              </a:rPr>
              <a:t>.</a:t>
            </a:r>
          </a:p>
          <a:p>
            <a:endParaRPr lang="es-CL" sz="1800" b="0" i="0" u="none" strike="noStrike" baseline="0" dirty="0">
              <a:solidFill>
                <a:srgbClr val="2C2925"/>
              </a:solidFill>
            </a:endParaRPr>
          </a:p>
          <a:p>
            <a:r>
              <a:rPr lang="es-CL" sz="1800" b="1" i="0" u="none" strike="noStrike" baseline="0" dirty="0">
                <a:solidFill>
                  <a:srgbClr val="2C2925"/>
                </a:solidFill>
              </a:rPr>
              <a:t>Nota: </a:t>
            </a:r>
            <a:r>
              <a:rPr lang="es-CL" sz="1800" b="0" i="0" u="none" strike="noStrike" baseline="0" dirty="0">
                <a:solidFill>
                  <a:srgbClr val="2C2925"/>
                </a:solidFill>
              </a:rPr>
              <a:t>Para aquellos árboles que tienen cierre, el botón AGREGAR </a:t>
            </a:r>
            <a:r>
              <a:rPr lang="es-CL" sz="1800" b="1" i="0" u="none" strike="noStrike" baseline="0" dirty="0">
                <a:solidFill>
                  <a:srgbClr val="2C2925"/>
                </a:solidFill>
              </a:rPr>
              <a:t>TIPOLOGÍA</a:t>
            </a:r>
            <a:r>
              <a:rPr lang="es-CL" sz="1800" b="0" i="0" u="none" strike="noStrike" baseline="0" dirty="0">
                <a:solidFill>
                  <a:srgbClr val="2C2925"/>
                </a:solidFill>
              </a:rPr>
              <a:t> se desbloquea una vez que se selecciona la opción de cierre. Los árboles que no tienen cierre, visualizan el botón AGREGAR TIPOLOGÍA desbloqueado de inmediato junto al campo observaciones..</a:t>
            </a:r>
            <a:endParaRPr lang="es-CL" dirty="0">
              <a:solidFill>
                <a:srgbClr val="2C2925"/>
              </a:solidFill>
            </a:endParaRPr>
          </a:p>
          <a:p>
            <a:endParaRPr lang="es-CL" dirty="0"/>
          </a:p>
        </p:txBody>
      </p:sp>
      <p:pic>
        <p:nvPicPr>
          <p:cNvPr id="5" name="Imagen 4">
            <a:extLst>
              <a:ext uri="{FF2B5EF4-FFF2-40B4-BE49-F238E27FC236}">
                <a16:creationId xmlns:a16="http://schemas.microsoft.com/office/drawing/2014/main" id="{5736E054-BBBE-6D24-6A8E-406F7968B217}"/>
              </a:ext>
            </a:extLst>
          </p:cNvPr>
          <p:cNvPicPr>
            <a:picLocks noChangeAspect="1"/>
          </p:cNvPicPr>
          <p:nvPr/>
        </p:nvPicPr>
        <p:blipFill>
          <a:blip r:embed="rId2"/>
          <a:stretch>
            <a:fillRect/>
          </a:stretch>
        </p:blipFill>
        <p:spPr>
          <a:xfrm>
            <a:off x="7394549" y="2827829"/>
            <a:ext cx="4572863" cy="2281000"/>
          </a:xfrm>
          <a:prstGeom prst="rect">
            <a:avLst/>
          </a:prstGeom>
        </p:spPr>
      </p:pic>
      <p:sp>
        <p:nvSpPr>
          <p:cNvPr id="6" name="CuadroTexto 5">
            <a:extLst>
              <a:ext uri="{FF2B5EF4-FFF2-40B4-BE49-F238E27FC236}">
                <a16:creationId xmlns:a16="http://schemas.microsoft.com/office/drawing/2014/main" id="{E5A9B82B-09FC-E883-64DE-56B57CCC7F38}"/>
              </a:ext>
            </a:extLst>
          </p:cNvPr>
          <p:cNvSpPr txBox="1"/>
          <p:nvPr/>
        </p:nvSpPr>
        <p:spPr>
          <a:xfrm>
            <a:off x="547785" y="1283368"/>
            <a:ext cx="11451710" cy="1200329"/>
          </a:xfrm>
          <a:prstGeom prst="rect">
            <a:avLst/>
          </a:prstGeom>
          <a:noFill/>
        </p:spPr>
        <p:txBody>
          <a:bodyPr wrap="square" lIns="91440" tIns="45720" rIns="91440" bIns="45720" rtlCol="0" anchor="t">
            <a:spAutoFit/>
          </a:bodyPr>
          <a:lstStyle/>
          <a:p>
            <a:r>
              <a:rPr lang="es-CL" sz="1800" b="0" i="0" u="none" strike="noStrike" baseline="0" dirty="0">
                <a:solidFill>
                  <a:srgbClr val="2C2925"/>
                </a:solidFill>
              </a:rPr>
              <a:t>Algunos árboles presentan opciones de cierre a través de una lista desplegable, que responde a la pregunta</a:t>
            </a:r>
          </a:p>
          <a:p>
            <a:r>
              <a:rPr lang="es-CL" b="1" dirty="0">
                <a:solidFill>
                  <a:srgbClr val="2C2925"/>
                </a:solidFill>
              </a:rPr>
              <a:t> </a:t>
            </a:r>
            <a:r>
              <a:rPr lang="es-CL" sz="1800" b="1" i="0" u="none" strike="noStrike" baseline="0" dirty="0">
                <a:solidFill>
                  <a:srgbClr val="2C2925"/>
                </a:solidFill>
              </a:rPr>
              <a:t>¿Cómo resolvió esta consulta?</a:t>
            </a:r>
            <a:r>
              <a:rPr lang="es-CL" b="1" dirty="0">
                <a:solidFill>
                  <a:srgbClr val="2C2925"/>
                </a:solidFill>
              </a:rPr>
              <a:t> </a:t>
            </a:r>
            <a:endParaRPr lang="es-CL" sz="1800" b="1" i="0" u="none" strike="noStrike" baseline="0" dirty="0">
              <a:solidFill>
                <a:srgbClr val="2C2925"/>
              </a:solidFill>
              <a:cs typeface="Calibri"/>
            </a:endParaRPr>
          </a:p>
          <a:p>
            <a:r>
              <a:rPr lang="es-CL" sz="1800" b="0" i="0" u="none" strike="noStrike" baseline="0" dirty="0">
                <a:solidFill>
                  <a:srgbClr val="2C2925"/>
                </a:solidFill>
              </a:rPr>
              <a:t>Se debe seleccionar la opción que corresponda según el resultado de la gestión.</a:t>
            </a:r>
          </a:p>
          <a:p>
            <a:endParaRPr lang="es-CL" dirty="0"/>
          </a:p>
        </p:txBody>
      </p:sp>
      <p:sp>
        <p:nvSpPr>
          <p:cNvPr id="7" name="Rectángulo 6">
            <a:extLst>
              <a:ext uri="{FF2B5EF4-FFF2-40B4-BE49-F238E27FC236}">
                <a16:creationId xmlns:a16="http://schemas.microsoft.com/office/drawing/2014/main" id="{F96F1189-AD75-C535-4E27-F5AB99DFC93C}"/>
              </a:ext>
            </a:extLst>
          </p:cNvPr>
          <p:cNvSpPr/>
          <p:nvPr/>
        </p:nvSpPr>
        <p:spPr>
          <a:xfrm>
            <a:off x="7267074" y="2827829"/>
            <a:ext cx="4732421" cy="2281000"/>
          </a:xfrm>
          <a:prstGeom prst="rect">
            <a:avLst/>
          </a:prstGeom>
          <a:noFill/>
          <a:ln>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40207503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TIPIFICA</a:t>
            </a:r>
          </a:p>
        </p:txBody>
      </p:sp>
      <p:sp>
        <p:nvSpPr>
          <p:cNvPr id="3" name="CuadroTexto 2">
            <a:extLst>
              <a:ext uri="{FF2B5EF4-FFF2-40B4-BE49-F238E27FC236}">
                <a16:creationId xmlns:a16="http://schemas.microsoft.com/office/drawing/2014/main" id="{37AB3147-47C2-304C-05C0-25D0E9018150}"/>
              </a:ext>
            </a:extLst>
          </p:cNvPr>
          <p:cNvSpPr txBox="1"/>
          <p:nvPr/>
        </p:nvSpPr>
        <p:spPr>
          <a:xfrm>
            <a:off x="653418" y="482694"/>
            <a:ext cx="6323308" cy="400110"/>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Cierre del Registro</a:t>
            </a:r>
          </a:p>
        </p:txBody>
      </p:sp>
      <p:sp>
        <p:nvSpPr>
          <p:cNvPr id="9" name="CuadroTexto 8">
            <a:extLst>
              <a:ext uri="{FF2B5EF4-FFF2-40B4-BE49-F238E27FC236}">
                <a16:creationId xmlns:a16="http://schemas.microsoft.com/office/drawing/2014/main" id="{8C18D9C2-E666-7076-A0FF-5FA5FFF243B2}"/>
              </a:ext>
            </a:extLst>
          </p:cNvPr>
          <p:cNvSpPr txBox="1"/>
          <p:nvPr/>
        </p:nvSpPr>
        <p:spPr>
          <a:xfrm>
            <a:off x="653418" y="2274838"/>
            <a:ext cx="5446920" cy="2585323"/>
          </a:xfrm>
          <a:prstGeom prst="rect">
            <a:avLst/>
          </a:prstGeom>
          <a:noFill/>
        </p:spPr>
        <p:txBody>
          <a:bodyPr wrap="square">
            <a:spAutoFit/>
          </a:bodyPr>
          <a:lstStyle/>
          <a:p>
            <a:r>
              <a:rPr lang="es-CL" sz="1800" b="0" i="0" u="none" strike="noStrike" baseline="0" dirty="0">
                <a:solidFill>
                  <a:srgbClr val="2C2925"/>
                </a:solidFill>
              </a:rPr>
              <a:t>Al dar clic en </a:t>
            </a:r>
            <a:r>
              <a:rPr lang="es-CL" sz="1800" b="1" i="0" u="none" strike="noStrike" baseline="0" dirty="0">
                <a:solidFill>
                  <a:srgbClr val="2C2925"/>
                </a:solidFill>
              </a:rPr>
              <a:t>AGREGAR TIPOLOGÍA</a:t>
            </a:r>
            <a:r>
              <a:rPr lang="es-CL" sz="1800" b="0" i="0" u="none" strike="noStrike" baseline="0" dirty="0">
                <a:solidFill>
                  <a:srgbClr val="2C2925"/>
                </a:solidFill>
              </a:rPr>
              <a:t>, se visualizará un resumen del registro, con la ruta de la tipología seleccionada.</a:t>
            </a:r>
          </a:p>
          <a:p>
            <a:endParaRPr lang="es-CL" dirty="0">
              <a:solidFill>
                <a:srgbClr val="2C2925"/>
              </a:solidFill>
            </a:endParaRPr>
          </a:p>
          <a:p>
            <a:r>
              <a:rPr lang="es-CL" sz="1800" b="0" i="0" u="none" strike="noStrike" baseline="0" dirty="0">
                <a:solidFill>
                  <a:srgbClr val="2C2925"/>
                </a:solidFill>
              </a:rPr>
              <a:t>Dar clic en </a:t>
            </a:r>
            <a:r>
              <a:rPr lang="es-CL" sz="1800" b="1" i="0" u="none" strike="noStrike" baseline="0" dirty="0">
                <a:solidFill>
                  <a:srgbClr val="2C2925"/>
                </a:solidFill>
              </a:rPr>
              <a:t>GUARDAR REGISTRO.</a:t>
            </a:r>
          </a:p>
          <a:p>
            <a:endParaRPr lang="es-CL" dirty="0">
              <a:solidFill>
                <a:srgbClr val="2C2925"/>
              </a:solidFill>
            </a:endParaRPr>
          </a:p>
          <a:p>
            <a:r>
              <a:rPr lang="es-CL" sz="1800" b="0" i="0" u="none" strike="noStrike" baseline="0" dirty="0">
                <a:solidFill>
                  <a:srgbClr val="2C2925"/>
                </a:solidFill>
              </a:rPr>
              <a:t>Al dar clic en </a:t>
            </a:r>
            <a:r>
              <a:rPr lang="es-CL" sz="1800" b="1" i="0" u="none" strike="noStrike" baseline="0" dirty="0">
                <a:solidFill>
                  <a:srgbClr val="2C2925"/>
                </a:solidFill>
              </a:rPr>
              <a:t>GUARDAR REGISTRO</a:t>
            </a:r>
            <a:r>
              <a:rPr lang="es-CL" sz="1800" b="0" i="0" u="none" strike="noStrike" baseline="0" dirty="0">
                <a:solidFill>
                  <a:srgbClr val="2C2925"/>
                </a:solidFill>
              </a:rPr>
              <a:t>, se mostrará la ventana de confirmación del registro exitoso, indicando el número </a:t>
            </a:r>
            <a:r>
              <a:rPr lang="es-CL" sz="1800" b="0" i="0" u="none" strike="noStrike" baseline="0" dirty="0" err="1">
                <a:solidFill>
                  <a:srgbClr val="2C2925"/>
                </a:solidFill>
              </a:rPr>
              <a:t>deI</a:t>
            </a:r>
            <a:r>
              <a:rPr lang="es-CL" sz="1800" b="0" i="0" u="none" strike="noStrike" baseline="0" dirty="0">
                <a:solidFill>
                  <a:srgbClr val="2C2925"/>
                </a:solidFill>
              </a:rPr>
              <a:t> ID sobre el cual se guardó.</a:t>
            </a:r>
            <a:endParaRPr lang="es-CL" dirty="0"/>
          </a:p>
        </p:txBody>
      </p:sp>
      <p:pic>
        <p:nvPicPr>
          <p:cNvPr id="4" name="Imagen 4" descr="Interfaz de usuario gráfica, Aplicación&#10;&#10;Descripción generada automáticamente">
            <a:extLst>
              <a:ext uri="{FF2B5EF4-FFF2-40B4-BE49-F238E27FC236}">
                <a16:creationId xmlns:a16="http://schemas.microsoft.com/office/drawing/2014/main" id="{E0C6EBF3-6122-9803-415F-67B176927DD2}"/>
              </a:ext>
            </a:extLst>
          </p:cNvPr>
          <p:cNvPicPr>
            <a:picLocks noChangeAspect="1"/>
          </p:cNvPicPr>
          <p:nvPr/>
        </p:nvPicPr>
        <p:blipFill>
          <a:blip r:embed="rId2"/>
          <a:stretch>
            <a:fillRect/>
          </a:stretch>
        </p:blipFill>
        <p:spPr>
          <a:xfrm>
            <a:off x="6236855" y="2122687"/>
            <a:ext cx="5652653" cy="2670352"/>
          </a:xfrm>
          <a:prstGeom prst="rect">
            <a:avLst/>
          </a:prstGeom>
        </p:spPr>
      </p:pic>
    </p:spTree>
    <p:extLst>
      <p:ext uri="{BB962C8B-B14F-4D97-AF65-F5344CB8AC3E}">
        <p14:creationId xmlns:p14="http://schemas.microsoft.com/office/powerpoint/2010/main" val="36787906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TIPIFICA</a:t>
            </a:r>
          </a:p>
        </p:txBody>
      </p:sp>
      <p:sp>
        <p:nvSpPr>
          <p:cNvPr id="3" name="CuadroTexto 2">
            <a:extLst>
              <a:ext uri="{FF2B5EF4-FFF2-40B4-BE49-F238E27FC236}">
                <a16:creationId xmlns:a16="http://schemas.microsoft.com/office/drawing/2014/main" id="{37AB3147-47C2-304C-05C0-25D0E9018150}"/>
              </a:ext>
            </a:extLst>
          </p:cNvPr>
          <p:cNvSpPr txBox="1"/>
          <p:nvPr/>
        </p:nvSpPr>
        <p:spPr>
          <a:xfrm>
            <a:off x="653418" y="482694"/>
            <a:ext cx="6323308" cy="400110"/>
          </a:xfrm>
          <a:prstGeom prst="rect">
            <a:avLst/>
          </a:prstGeom>
          <a:noFill/>
        </p:spPr>
        <p:txBody>
          <a:bodyPr wrap="square" lIns="91440" tIns="45720" rIns="91440" bIns="45720" rtlCol="0" anchor="t">
            <a:spAutoFit/>
          </a:bodyPr>
          <a:lstStyle/>
          <a:p>
            <a:r>
              <a:rPr lang="es-CL" sz="2000" i="1" dirty="0">
                <a:latin typeface="Calibri Light"/>
                <a:cs typeface="Calibri Light"/>
              </a:rPr>
              <a:t>Búsqueda</a:t>
            </a:r>
          </a:p>
        </p:txBody>
      </p:sp>
      <p:sp>
        <p:nvSpPr>
          <p:cNvPr id="5" name="CuadroTexto 4">
            <a:extLst>
              <a:ext uri="{FF2B5EF4-FFF2-40B4-BE49-F238E27FC236}">
                <a16:creationId xmlns:a16="http://schemas.microsoft.com/office/drawing/2014/main" id="{0138A0CE-77C7-9DFF-3B5C-F69C49AE1570}"/>
              </a:ext>
            </a:extLst>
          </p:cNvPr>
          <p:cNvSpPr txBox="1"/>
          <p:nvPr/>
        </p:nvSpPr>
        <p:spPr>
          <a:xfrm>
            <a:off x="172414" y="1340188"/>
            <a:ext cx="6492002" cy="369332"/>
          </a:xfrm>
          <a:prstGeom prst="rect">
            <a:avLst/>
          </a:prstGeom>
          <a:noFill/>
        </p:spPr>
        <p:txBody>
          <a:bodyPr wrap="square" lIns="91440" tIns="45720" rIns="91440" bIns="45720" anchor="t">
            <a:spAutoFit/>
          </a:bodyPr>
          <a:lstStyle/>
          <a:p>
            <a:r>
              <a:rPr lang="es-CL" dirty="0">
                <a:solidFill>
                  <a:srgbClr val="2C2925"/>
                </a:solidFill>
              </a:rPr>
              <a:t>Para realizar una búsqueda de un cliente, ya sea por RUT o PCS. </a:t>
            </a:r>
            <a:endParaRPr lang="es-ES" dirty="0"/>
          </a:p>
        </p:txBody>
      </p:sp>
      <p:pic>
        <p:nvPicPr>
          <p:cNvPr id="8" name="Imagen 8" descr="Imagen que contiene Logotipo&#10;&#10;Descripción generada automáticamente">
            <a:extLst>
              <a:ext uri="{FF2B5EF4-FFF2-40B4-BE49-F238E27FC236}">
                <a16:creationId xmlns:a16="http://schemas.microsoft.com/office/drawing/2014/main" id="{E29D4824-083A-206E-557D-29E60F0D308E}"/>
              </a:ext>
            </a:extLst>
          </p:cNvPr>
          <p:cNvPicPr>
            <a:picLocks noChangeAspect="1"/>
          </p:cNvPicPr>
          <p:nvPr/>
        </p:nvPicPr>
        <p:blipFill>
          <a:blip r:embed="rId2"/>
          <a:stretch>
            <a:fillRect/>
          </a:stretch>
        </p:blipFill>
        <p:spPr>
          <a:xfrm>
            <a:off x="1923428" y="2043306"/>
            <a:ext cx="8517889" cy="567515"/>
          </a:xfrm>
          <a:prstGeom prst="rect">
            <a:avLst/>
          </a:prstGeom>
        </p:spPr>
      </p:pic>
      <p:pic>
        <p:nvPicPr>
          <p:cNvPr id="9" name="Imagen 9" descr="Interfaz de usuario gráfica, Texto, Aplicación&#10;&#10;Descripción generada automáticamente">
            <a:extLst>
              <a:ext uri="{FF2B5EF4-FFF2-40B4-BE49-F238E27FC236}">
                <a16:creationId xmlns:a16="http://schemas.microsoft.com/office/drawing/2014/main" id="{9E4C4446-CCFA-CEB9-284D-1AEA8DC38F1D}"/>
              </a:ext>
            </a:extLst>
          </p:cNvPr>
          <p:cNvPicPr>
            <a:picLocks noChangeAspect="1"/>
          </p:cNvPicPr>
          <p:nvPr/>
        </p:nvPicPr>
        <p:blipFill>
          <a:blip r:embed="rId3"/>
          <a:stretch>
            <a:fillRect/>
          </a:stretch>
        </p:blipFill>
        <p:spPr>
          <a:xfrm>
            <a:off x="1918855" y="2610602"/>
            <a:ext cx="8504381" cy="3426339"/>
          </a:xfrm>
          <a:prstGeom prst="rect">
            <a:avLst/>
          </a:prstGeom>
        </p:spPr>
      </p:pic>
    </p:spTree>
    <p:extLst>
      <p:ext uri="{BB962C8B-B14F-4D97-AF65-F5344CB8AC3E}">
        <p14:creationId xmlns:p14="http://schemas.microsoft.com/office/powerpoint/2010/main" val="28854729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TIPIFICA</a:t>
            </a:r>
          </a:p>
        </p:txBody>
      </p:sp>
      <p:sp>
        <p:nvSpPr>
          <p:cNvPr id="3" name="CuadroTexto 2">
            <a:extLst>
              <a:ext uri="{FF2B5EF4-FFF2-40B4-BE49-F238E27FC236}">
                <a16:creationId xmlns:a16="http://schemas.microsoft.com/office/drawing/2014/main" id="{37AB3147-47C2-304C-05C0-25D0E9018150}"/>
              </a:ext>
            </a:extLst>
          </p:cNvPr>
          <p:cNvSpPr txBox="1"/>
          <p:nvPr/>
        </p:nvSpPr>
        <p:spPr>
          <a:xfrm>
            <a:off x="653418" y="482694"/>
            <a:ext cx="6323308" cy="400110"/>
          </a:xfrm>
          <a:prstGeom prst="rect">
            <a:avLst/>
          </a:prstGeom>
          <a:noFill/>
        </p:spPr>
        <p:txBody>
          <a:bodyPr wrap="square" lIns="91440" tIns="45720" rIns="91440" bIns="45720" rtlCol="0" anchor="t">
            <a:spAutoFit/>
          </a:bodyPr>
          <a:lstStyle/>
          <a:p>
            <a:r>
              <a:rPr lang="es-CL" sz="2000" i="1" dirty="0">
                <a:latin typeface="Calibri Light"/>
                <a:cs typeface="Calibri Light"/>
              </a:rPr>
              <a:t>Búsqueda</a:t>
            </a:r>
          </a:p>
        </p:txBody>
      </p:sp>
      <p:pic>
        <p:nvPicPr>
          <p:cNvPr id="7" name="Imagen 7" descr="Interfaz de usuario gráfica, Texto, Aplicación, Correo electrónico&#10;&#10;Descripción generada automáticamente">
            <a:extLst>
              <a:ext uri="{FF2B5EF4-FFF2-40B4-BE49-F238E27FC236}">
                <a16:creationId xmlns:a16="http://schemas.microsoft.com/office/drawing/2014/main" id="{787AC6A1-D4CE-74F4-B54A-CEE745FEE8C5}"/>
              </a:ext>
            </a:extLst>
          </p:cNvPr>
          <p:cNvPicPr>
            <a:picLocks noChangeAspect="1"/>
          </p:cNvPicPr>
          <p:nvPr/>
        </p:nvPicPr>
        <p:blipFill>
          <a:blip r:embed="rId2"/>
          <a:stretch>
            <a:fillRect/>
          </a:stretch>
        </p:blipFill>
        <p:spPr>
          <a:xfrm>
            <a:off x="1076037" y="1196574"/>
            <a:ext cx="9474199" cy="4788125"/>
          </a:xfrm>
          <a:prstGeom prst="rect">
            <a:avLst/>
          </a:prstGeom>
        </p:spPr>
      </p:pic>
    </p:spTree>
    <p:extLst>
      <p:ext uri="{BB962C8B-B14F-4D97-AF65-F5344CB8AC3E}">
        <p14:creationId xmlns:p14="http://schemas.microsoft.com/office/powerpoint/2010/main" val="670211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TIPIFICA</a:t>
            </a:r>
          </a:p>
        </p:txBody>
      </p:sp>
      <p:sp>
        <p:nvSpPr>
          <p:cNvPr id="3" name="CuadroTexto 2">
            <a:extLst>
              <a:ext uri="{FF2B5EF4-FFF2-40B4-BE49-F238E27FC236}">
                <a16:creationId xmlns:a16="http://schemas.microsoft.com/office/drawing/2014/main" id="{37AB3147-47C2-304C-05C0-25D0E9018150}"/>
              </a:ext>
            </a:extLst>
          </p:cNvPr>
          <p:cNvSpPr txBox="1"/>
          <p:nvPr/>
        </p:nvSpPr>
        <p:spPr>
          <a:xfrm>
            <a:off x="653418" y="482694"/>
            <a:ext cx="6323308" cy="400110"/>
          </a:xfrm>
          <a:prstGeom prst="rect">
            <a:avLst/>
          </a:prstGeom>
          <a:noFill/>
        </p:spPr>
        <p:txBody>
          <a:bodyPr wrap="square" lIns="91440" tIns="45720" rIns="91440" bIns="45720" rtlCol="0" anchor="t">
            <a:spAutoFit/>
          </a:bodyPr>
          <a:lstStyle/>
          <a:p>
            <a:r>
              <a:rPr lang="es-CL" sz="2000" i="1" dirty="0">
                <a:latin typeface="Calibri Light"/>
                <a:cs typeface="Calibri Light"/>
              </a:rPr>
              <a:t>Búsqueda</a:t>
            </a:r>
          </a:p>
        </p:txBody>
      </p:sp>
      <p:pic>
        <p:nvPicPr>
          <p:cNvPr id="7" name="Imagen 7" descr="Interfaz de usuario gráfica, Aplicación&#10;&#10;Descripción generada automáticamente">
            <a:extLst>
              <a:ext uri="{FF2B5EF4-FFF2-40B4-BE49-F238E27FC236}">
                <a16:creationId xmlns:a16="http://schemas.microsoft.com/office/drawing/2014/main" id="{8384E8CD-8CCC-C4B4-1D05-5D91F6333032}"/>
              </a:ext>
            </a:extLst>
          </p:cNvPr>
          <p:cNvPicPr>
            <a:picLocks noChangeAspect="1"/>
          </p:cNvPicPr>
          <p:nvPr/>
        </p:nvPicPr>
        <p:blipFill>
          <a:blip r:embed="rId2"/>
          <a:stretch>
            <a:fillRect/>
          </a:stretch>
        </p:blipFill>
        <p:spPr>
          <a:xfrm>
            <a:off x="117764" y="1770250"/>
            <a:ext cx="11494654" cy="3375226"/>
          </a:xfrm>
          <a:prstGeom prst="rect">
            <a:avLst/>
          </a:prstGeom>
        </p:spPr>
      </p:pic>
    </p:spTree>
    <p:extLst>
      <p:ext uri="{BB962C8B-B14F-4D97-AF65-F5344CB8AC3E}">
        <p14:creationId xmlns:p14="http://schemas.microsoft.com/office/powerpoint/2010/main" val="30689179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TIPIFICA</a:t>
            </a:r>
          </a:p>
        </p:txBody>
      </p:sp>
      <p:sp>
        <p:nvSpPr>
          <p:cNvPr id="3" name="CuadroTexto 2">
            <a:extLst>
              <a:ext uri="{FF2B5EF4-FFF2-40B4-BE49-F238E27FC236}">
                <a16:creationId xmlns:a16="http://schemas.microsoft.com/office/drawing/2014/main" id="{37AB3147-47C2-304C-05C0-25D0E9018150}"/>
              </a:ext>
            </a:extLst>
          </p:cNvPr>
          <p:cNvSpPr txBox="1"/>
          <p:nvPr/>
        </p:nvSpPr>
        <p:spPr>
          <a:xfrm>
            <a:off x="653418" y="482694"/>
            <a:ext cx="6323308" cy="400110"/>
          </a:xfrm>
          <a:prstGeom prst="rect">
            <a:avLst/>
          </a:prstGeom>
          <a:noFill/>
        </p:spPr>
        <p:txBody>
          <a:bodyPr wrap="square" lIns="91440" tIns="45720" rIns="91440" bIns="45720" rtlCol="0" anchor="t">
            <a:spAutoFit/>
          </a:bodyPr>
          <a:lstStyle/>
          <a:p>
            <a:r>
              <a:rPr lang="es-CL" sz="2000" i="1" dirty="0">
                <a:latin typeface="Calibri Light"/>
                <a:cs typeface="Calibri Light"/>
              </a:rPr>
              <a:t>Ofertas</a:t>
            </a:r>
            <a:endParaRPr lang="es-ES" dirty="0"/>
          </a:p>
        </p:txBody>
      </p:sp>
      <p:pic>
        <p:nvPicPr>
          <p:cNvPr id="4" name="Imagen 4" descr="Interfaz de usuario gráfica, Texto, Aplicación, Word&#10;&#10;Descripción generada automáticamente">
            <a:extLst>
              <a:ext uri="{FF2B5EF4-FFF2-40B4-BE49-F238E27FC236}">
                <a16:creationId xmlns:a16="http://schemas.microsoft.com/office/drawing/2014/main" id="{6862F410-A6F9-9E80-7E88-EDB0EF0625F9}"/>
              </a:ext>
            </a:extLst>
          </p:cNvPr>
          <p:cNvPicPr>
            <a:picLocks noChangeAspect="1"/>
          </p:cNvPicPr>
          <p:nvPr/>
        </p:nvPicPr>
        <p:blipFill>
          <a:blip r:embed="rId2"/>
          <a:stretch>
            <a:fillRect/>
          </a:stretch>
        </p:blipFill>
        <p:spPr>
          <a:xfrm>
            <a:off x="879764" y="1378059"/>
            <a:ext cx="9335653" cy="4390515"/>
          </a:xfrm>
          <a:prstGeom prst="rect">
            <a:avLst/>
          </a:prstGeom>
        </p:spPr>
      </p:pic>
    </p:spTree>
    <p:extLst>
      <p:ext uri="{BB962C8B-B14F-4D97-AF65-F5344CB8AC3E}">
        <p14:creationId xmlns:p14="http://schemas.microsoft.com/office/powerpoint/2010/main" val="35049810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TIPIFICA</a:t>
            </a:r>
          </a:p>
        </p:txBody>
      </p:sp>
      <p:sp>
        <p:nvSpPr>
          <p:cNvPr id="3" name="CuadroTexto 2">
            <a:extLst>
              <a:ext uri="{FF2B5EF4-FFF2-40B4-BE49-F238E27FC236}">
                <a16:creationId xmlns:a16="http://schemas.microsoft.com/office/drawing/2014/main" id="{37AB3147-47C2-304C-05C0-25D0E9018150}"/>
              </a:ext>
            </a:extLst>
          </p:cNvPr>
          <p:cNvSpPr txBox="1"/>
          <p:nvPr/>
        </p:nvSpPr>
        <p:spPr>
          <a:xfrm>
            <a:off x="653418" y="482694"/>
            <a:ext cx="6323308" cy="400110"/>
          </a:xfrm>
          <a:prstGeom prst="rect">
            <a:avLst/>
          </a:prstGeom>
          <a:noFill/>
        </p:spPr>
        <p:txBody>
          <a:bodyPr wrap="square" lIns="91440" tIns="45720" rIns="91440" bIns="45720" rtlCol="0" anchor="t">
            <a:spAutoFit/>
          </a:bodyPr>
          <a:lstStyle/>
          <a:p>
            <a:r>
              <a:rPr lang="es-CL" sz="2000" i="1" dirty="0">
                <a:latin typeface="Calibri Light"/>
                <a:cs typeface="Calibri Light"/>
              </a:rPr>
              <a:t>Búsqueda</a:t>
            </a:r>
          </a:p>
        </p:txBody>
      </p:sp>
      <p:pic>
        <p:nvPicPr>
          <p:cNvPr id="4" name="Imagen 4">
            <a:extLst>
              <a:ext uri="{FF2B5EF4-FFF2-40B4-BE49-F238E27FC236}">
                <a16:creationId xmlns:a16="http://schemas.microsoft.com/office/drawing/2014/main" id="{1DD78F9C-E77E-E009-1E9A-05600250BA48}"/>
              </a:ext>
            </a:extLst>
          </p:cNvPr>
          <p:cNvPicPr>
            <a:picLocks noChangeAspect="1"/>
          </p:cNvPicPr>
          <p:nvPr/>
        </p:nvPicPr>
        <p:blipFill>
          <a:blip r:embed="rId2"/>
          <a:stretch>
            <a:fillRect/>
          </a:stretch>
        </p:blipFill>
        <p:spPr>
          <a:xfrm>
            <a:off x="1168400" y="1535987"/>
            <a:ext cx="9728199" cy="3924570"/>
          </a:xfrm>
          <a:prstGeom prst="rect">
            <a:avLst/>
          </a:prstGeom>
        </p:spPr>
      </p:pic>
    </p:spTree>
    <p:extLst>
      <p:ext uri="{BB962C8B-B14F-4D97-AF65-F5344CB8AC3E}">
        <p14:creationId xmlns:p14="http://schemas.microsoft.com/office/powerpoint/2010/main" val="17693939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TIPIFICA</a:t>
            </a:r>
          </a:p>
        </p:txBody>
      </p:sp>
      <p:sp>
        <p:nvSpPr>
          <p:cNvPr id="3" name="CuadroTexto 2">
            <a:extLst>
              <a:ext uri="{FF2B5EF4-FFF2-40B4-BE49-F238E27FC236}">
                <a16:creationId xmlns:a16="http://schemas.microsoft.com/office/drawing/2014/main" id="{37AB3147-47C2-304C-05C0-25D0E9018150}"/>
              </a:ext>
            </a:extLst>
          </p:cNvPr>
          <p:cNvSpPr txBox="1"/>
          <p:nvPr/>
        </p:nvSpPr>
        <p:spPr>
          <a:xfrm>
            <a:off x="653418" y="482694"/>
            <a:ext cx="6323308" cy="400110"/>
          </a:xfrm>
          <a:prstGeom prst="rect">
            <a:avLst/>
          </a:prstGeom>
          <a:noFill/>
        </p:spPr>
        <p:txBody>
          <a:bodyPr wrap="square" lIns="91440" tIns="45720" rIns="91440" bIns="45720" rtlCol="0" anchor="t">
            <a:spAutoFit/>
          </a:bodyPr>
          <a:lstStyle/>
          <a:p>
            <a:r>
              <a:rPr lang="es-CL" sz="2000" i="1" dirty="0">
                <a:latin typeface="Calibri Light"/>
                <a:cs typeface="Calibri Light"/>
              </a:rPr>
              <a:t>Visualización de boletas</a:t>
            </a:r>
            <a:endParaRPr lang="es-ES" dirty="0"/>
          </a:p>
        </p:txBody>
      </p:sp>
      <p:sp>
        <p:nvSpPr>
          <p:cNvPr id="5" name="CuadroTexto 4">
            <a:extLst>
              <a:ext uri="{FF2B5EF4-FFF2-40B4-BE49-F238E27FC236}">
                <a16:creationId xmlns:a16="http://schemas.microsoft.com/office/drawing/2014/main" id="{0138A0CE-77C7-9DFF-3B5C-F69C49AE1570}"/>
              </a:ext>
            </a:extLst>
          </p:cNvPr>
          <p:cNvSpPr txBox="1"/>
          <p:nvPr/>
        </p:nvSpPr>
        <p:spPr>
          <a:xfrm>
            <a:off x="726596" y="1259370"/>
            <a:ext cx="10844638" cy="646331"/>
          </a:xfrm>
          <a:prstGeom prst="rect">
            <a:avLst/>
          </a:prstGeom>
          <a:noFill/>
        </p:spPr>
        <p:txBody>
          <a:bodyPr wrap="square" lIns="91440" tIns="45720" rIns="91440" bIns="45720" anchor="t">
            <a:spAutoFit/>
          </a:bodyPr>
          <a:lstStyle/>
          <a:p>
            <a:r>
              <a:rPr lang="es-CL" dirty="0">
                <a:solidFill>
                  <a:srgbClr val="2C2925"/>
                </a:solidFill>
                <a:ea typeface="+mn-lt"/>
                <a:cs typeface="+mn-lt"/>
              </a:rPr>
              <a:t>Para visualizar una boleta de cliente se debe realizar directo desde tipifica, para esto debes seleccionar n la pantalla principal "Boletas HFC o DTH", según corresponda el servicio.</a:t>
            </a:r>
            <a:endParaRPr lang="es-ES" dirty="0"/>
          </a:p>
        </p:txBody>
      </p:sp>
      <p:pic>
        <p:nvPicPr>
          <p:cNvPr id="4" name="Imagen 7" descr="Interfaz de usuario gráfica&#10;&#10;Descripción generada automáticamente">
            <a:extLst>
              <a:ext uri="{FF2B5EF4-FFF2-40B4-BE49-F238E27FC236}">
                <a16:creationId xmlns:a16="http://schemas.microsoft.com/office/drawing/2014/main" id="{E359F17C-EBD2-B21E-B180-5139BFC76C8D}"/>
              </a:ext>
            </a:extLst>
          </p:cNvPr>
          <p:cNvPicPr>
            <a:picLocks noChangeAspect="1"/>
          </p:cNvPicPr>
          <p:nvPr/>
        </p:nvPicPr>
        <p:blipFill>
          <a:blip r:embed="rId2"/>
          <a:stretch>
            <a:fillRect/>
          </a:stretch>
        </p:blipFill>
        <p:spPr>
          <a:xfrm>
            <a:off x="1560946" y="2081350"/>
            <a:ext cx="4105562" cy="3745932"/>
          </a:xfrm>
          <a:prstGeom prst="rect">
            <a:avLst/>
          </a:prstGeom>
        </p:spPr>
      </p:pic>
      <p:pic>
        <p:nvPicPr>
          <p:cNvPr id="8" name="Imagen 8">
            <a:extLst>
              <a:ext uri="{FF2B5EF4-FFF2-40B4-BE49-F238E27FC236}">
                <a16:creationId xmlns:a16="http://schemas.microsoft.com/office/drawing/2014/main" id="{4043025B-64F8-7D9A-446F-12C61A4C2C42}"/>
              </a:ext>
            </a:extLst>
          </p:cNvPr>
          <p:cNvPicPr>
            <a:picLocks noChangeAspect="1"/>
          </p:cNvPicPr>
          <p:nvPr/>
        </p:nvPicPr>
        <p:blipFill>
          <a:blip r:embed="rId3"/>
          <a:stretch>
            <a:fillRect/>
          </a:stretch>
        </p:blipFill>
        <p:spPr>
          <a:xfrm>
            <a:off x="6029037" y="2078697"/>
            <a:ext cx="3586017" cy="3751243"/>
          </a:xfrm>
          <a:prstGeom prst="rect">
            <a:avLst/>
          </a:prstGeom>
        </p:spPr>
      </p:pic>
    </p:spTree>
    <p:extLst>
      <p:ext uri="{BB962C8B-B14F-4D97-AF65-F5344CB8AC3E}">
        <p14:creationId xmlns:p14="http://schemas.microsoft.com/office/powerpoint/2010/main" val="8252122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TIPIFICA</a:t>
            </a:r>
          </a:p>
        </p:txBody>
      </p:sp>
      <p:sp>
        <p:nvSpPr>
          <p:cNvPr id="3" name="CuadroTexto 2">
            <a:extLst>
              <a:ext uri="{FF2B5EF4-FFF2-40B4-BE49-F238E27FC236}">
                <a16:creationId xmlns:a16="http://schemas.microsoft.com/office/drawing/2014/main" id="{37AB3147-47C2-304C-05C0-25D0E9018150}"/>
              </a:ext>
            </a:extLst>
          </p:cNvPr>
          <p:cNvSpPr txBox="1"/>
          <p:nvPr/>
        </p:nvSpPr>
        <p:spPr>
          <a:xfrm>
            <a:off x="653418" y="482694"/>
            <a:ext cx="6323308" cy="400110"/>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Cierre del Registro</a:t>
            </a:r>
          </a:p>
        </p:txBody>
      </p:sp>
      <p:sp>
        <p:nvSpPr>
          <p:cNvPr id="5" name="CuadroTexto 4">
            <a:extLst>
              <a:ext uri="{FF2B5EF4-FFF2-40B4-BE49-F238E27FC236}">
                <a16:creationId xmlns:a16="http://schemas.microsoft.com/office/drawing/2014/main" id="{5B268E97-4CEB-4CD1-115C-AA4CC2B52E51}"/>
              </a:ext>
            </a:extLst>
          </p:cNvPr>
          <p:cNvSpPr txBox="1"/>
          <p:nvPr/>
        </p:nvSpPr>
        <p:spPr>
          <a:xfrm>
            <a:off x="191897" y="1222083"/>
            <a:ext cx="11646569" cy="4770537"/>
          </a:xfrm>
          <a:prstGeom prst="rect">
            <a:avLst/>
          </a:prstGeom>
          <a:noFill/>
        </p:spPr>
        <p:txBody>
          <a:bodyPr wrap="square" lIns="91440" tIns="45720" rIns="91440" bIns="45720" anchor="t">
            <a:spAutoFit/>
          </a:bodyPr>
          <a:lstStyle/>
          <a:p>
            <a:r>
              <a:rPr lang="es-CL" sz="1600" b="0" i="0" u="none" strike="noStrike" baseline="0" dirty="0">
                <a:solidFill>
                  <a:srgbClr val="2C2925"/>
                </a:solidFill>
              </a:rPr>
              <a:t>Las opciones de cierre son transversales para todo el árbol, es decir, independiente a la tipología que se seleccione, se podrán elegir los mismos cierres.</a:t>
            </a:r>
          </a:p>
          <a:p>
            <a:endParaRPr lang="es-CL" sz="1600" dirty="0">
              <a:solidFill>
                <a:srgbClr val="2C2925"/>
              </a:solidFill>
            </a:endParaRPr>
          </a:p>
          <a:p>
            <a:r>
              <a:rPr lang="es-CL" sz="1600" b="1" dirty="0">
                <a:solidFill>
                  <a:srgbClr val="2C2925"/>
                </a:solidFill>
                <a:ea typeface="+mn-lt"/>
                <a:cs typeface="+mn-lt"/>
              </a:rPr>
              <a:t>Solicitud→ </a:t>
            </a:r>
            <a:r>
              <a:rPr lang="es-CL" sz="1600" dirty="0">
                <a:solidFill>
                  <a:srgbClr val="2C2925"/>
                </a:solidFill>
                <a:ea typeface="+mn-lt"/>
                <a:cs typeface="+mn-lt"/>
              </a:rPr>
              <a:t>Toda atención que implique una petición del cliente.</a:t>
            </a:r>
            <a:endParaRPr lang="en-US" sz="1600" dirty="0">
              <a:ea typeface="+mn-lt"/>
              <a:cs typeface="+mn-lt"/>
            </a:endParaRPr>
          </a:p>
          <a:p>
            <a:r>
              <a:rPr lang="es-CL" sz="1600" b="1" dirty="0">
                <a:solidFill>
                  <a:srgbClr val="2C2925"/>
                </a:solidFill>
                <a:ea typeface="+mn-lt"/>
                <a:cs typeface="+mn-lt"/>
              </a:rPr>
              <a:t>Consulta→ </a:t>
            </a:r>
            <a:r>
              <a:rPr lang="es-CL" sz="1600" dirty="0">
                <a:solidFill>
                  <a:srgbClr val="2C2925"/>
                </a:solidFill>
                <a:ea typeface="+mn-lt"/>
                <a:cs typeface="+mn-lt"/>
              </a:rPr>
              <a:t>Toda atención que manifieste una duda o inquietud del cliente.</a:t>
            </a:r>
            <a:endParaRPr lang="en-US" sz="1600" dirty="0">
              <a:ea typeface="+mn-lt"/>
              <a:cs typeface="+mn-lt"/>
            </a:endParaRPr>
          </a:p>
          <a:p>
            <a:r>
              <a:rPr lang="es-CL" sz="1600" b="1" dirty="0">
                <a:solidFill>
                  <a:srgbClr val="2C2925"/>
                </a:solidFill>
                <a:ea typeface="+mn-lt"/>
                <a:cs typeface="+mn-lt"/>
              </a:rPr>
              <a:t>Reclamo→ </a:t>
            </a:r>
            <a:r>
              <a:rPr lang="es-CL" sz="1600" dirty="0">
                <a:solidFill>
                  <a:srgbClr val="2C2925"/>
                </a:solidFill>
                <a:ea typeface="+mn-lt"/>
                <a:cs typeface="+mn-lt"/>
              </a:rPr>
              <a:t>Toda atención que manifieste una disconformidad del cliente</a:t>
            </a:r>
            <a:endParaRPr lang="es-CL" dirty="0"/>
          </a:p>
          <a:p>
            <a:endParaRPr lang="es-CL" sz="1600" dirty="0">
              <a:solidFill>
                <a:srgbClr val="2C2925"/>
              </a:solidFill>
            </a:endParaRPr>
          </a:p>
          <a:p>
            <a:r>
              <a:rPr lang="es-CL" sz="1600" b="0" i="0" u="none" strike="noStrike" baseline="0" dirty="0">
                <a:solidFill>
                  <a:srgbClr val="2C2925"/>
                </a:solidFill>
              </a:rPr>
              <a:t>Algunos procedimientos tienen la instrucción de utilizar un cierre específico, otros no. Si el procedimiento no indica el cierre a utilizar, se debe cerrar según sea el resultado de la atención. Algunos ejemplos para orientar la correcta forma de registrar el cierre son:</a:t>
            </a:r>
            <a:endParaRPr lang="es-CL" b="0" i="0" u="none" strike="noStrike" baseline="0" dirty="0">
              <a:solidFill>
                <a:srgbClr val="000000"/>
              </a:solidFill>
              <a:cs typeface="Calibri"/>
            </a:endParaRPr>
          </a:p>
          <a:p>
            <a:endParaRPr lang="es-CL" sz="1600" b="0" i="0" u="none" strike="noStrike" baseline="0" dirty="0">
              <a:solidFill>
                <a:srgbClr val="2C2925"/>
              </a:solidFill>
            </a:endParaRPr>
          </a:p>
          <a:p>
            <a:r>
              <a:rPr lang="es-CL" sz="1600" b="0" i="0" u="none" strike="noStrike" baseline="0" dirty="0">
                <a:solidFill>
                  <a:srgbClr val="2C2925"/>
                </a:solidFill>
              </a:rPr>
              <a:t>•</a:t>
            </a:r>
            <a:r>
              <a:rPr lang="es-CL" sz="1600" b="1" i="0" u="none" strike="noStrike" baseline="0" dirty="0">
                <a:solidFill>
                  <a:srgbClr val="2C2925"/>
                </a:solidFill>
              </a:rPr>
              <a:t>Resuelto en línea-resuelve en línea→ </a:t>
            </a:r>
            <a:r>
              <a:rPr lang="es-CL" sz="1600" b="0" i="0" u="none" strike="noStrike" baseline="0" dirty="0">
                <a:solidFill>
                  <a:srgbClr val="2C2925"/>
                </a:solidFill>
              </a:rPr>
              <a:t>Toda gestión que es resuelta durante la llamada atendida por el ejecutivo de primera línea.</a:t>
            </a:r>
          </a:p>
          <a:p>
            <a:r>
              <a:rPr lang="es-CL" sz="1600" b="0" i="0" u="none" strike="noStrike" baseline="0" dirty="0">
                <a:solidFill>
                  <a:srgbClr val="2C2925"/>
                </a:solidFill>
              </a:rPr>
              <a:t>•</a:t>
            </a:r>
            <a:r>
              <a:rPr lang="es-CL" sz="1600" b="1" i="0" u="none" strike="noStrike" baseline="0" dirty="0">
                <a:solidFill>
                  <a:srgbClr val="2C2925"/>
                </a:solidFill>
              </a:rPr>
              <a:t>Se genera caso –Genera ticket → </a:t>
            </a:r>
            <a:r>
              <a:rPr lang="es-CL" sz="1600" b="0" i="0" u="none" strike="noStrike" baseline="0" dirty="0">
                <a:solidFill>
                  <a:srgbClr val="2C2925"/>
                </a:solidFill>
              </a:rPr>
              <a:t>Toda gestión que requiere la creación de un caso o escalamiento a otra área resolutora a través de algún sistema (</a:t>
            </a:r>
            <a:r>
              <a:rPr lang="es-CL" sz="1600" b="0" i="0" u="none" strike="noStrike" baseline="0" dirty="0" err="1">
                <a:solidFill>
                  <a:srgbClr val="2C2925"/>
                </a:solidFill>
              </a:rPr>
              <a:t>ej</a:t>
            </a:r>
            <a:r>
              <a:rPr lang="es-CL" sz="1600" b="0" i="0" u="none" strike="noStrike" baseline="0" dirty="0">
                <a:solidFill>
                  <a:srgbClr val="2C2925"/>
                </a:solidFill>
              </a:rPr>
              <a:t>.,ONE, </a:t>
            </a:r>
            <a:r>
              <a:rPr lang="es-CL" sz="1600" b="0" i="0" u="none" strike="noStrike" baseline="0" dirty="0" err="1">
                <a:solidFill>
                  <a:srgbClr val="2C2925"/>
                </a:solidFill>
              </a:rPr>
              <a:t>Support</a:t>
            </a:r>
            <a:r>
              <a:rPr lang="es-CL" sz="1600" b="0" i="0" u="none" strike="noStrike" baseline="0" dirty="0">
                <a:solidFill>
                  <a:srgbClr val="2C2925"/>
                </a:solidFill>
              </a:rPr>
              <a:t> @l, SUR, ESAC, etc.).</a:t>
            </a:r>
          </a:p>
          <a:p>
            <a:r>
              <a:rPr lang="es-CL" sz="1600" b="0" i="0" u="none" strike="noStrike" baseline="0" dirty="0">
                <a:solidFill>
                  <a:srgbClr val="2C2925"/>
                </a:solidFill>
              </a:rPr>
              <a:t>•</a:t>
            </a:r>
            <a:r>
              <a:rPr lang="es-CL" sz="1600" b="1" i="0" u="none" strike="noStrike" baseline="0" dirty="0">
                <a:solidFill>
                  <a:srgbClr val="2C2925"/>
                </a:solidFill>
              </a:rPr>
              <a:t>Deriva a sucursal →</a:t>
            </a:r>
            <a:r>
              <a:rPr lang="es-CL" sz="1600" b="0" i="0" u="none" strike="noStrike" baseline="0" dirty="0">
                <a:solidFill>
                  <a:srgbClr val="2C2925"/>
                </a:solidFill>
              </a:rPr>
              <a:t>Toda gestión que requiere ser resuelta de manera presencial en CAC</a:t>
            </a:r>
          </a:p>
          <a:p>
            <a:r>
              <a:rPr lang="es-CL" sz="1600" b="0" i="0" u="none" strike="noStrike" baseline="0" dirty="0">
                <a:solidFill>
                  <a:srgbClr val="2C2925"/>
                </a:solidFill>
              </a:rPr>
              <a:t>•</a:t>
            </a:r>
            <a:r>
              <a:rPr lang="es-CL" sz="1600" b="1" i="0" u="none" strike="noStrike" baseline="0" dirty="0">
                <a:solidFill>
                  <a:srgbClr val="2C2925"/>
                </a:solidFill>
              </a:rPr>
              <a:t>Transfiere a área especializada→ </a:t>
            </a:r>
            <a:r>
              <a:rPr lang="es-CL" sz="1600" b="0" i="0" u="none" strike="noStrike" baseline="0" dirty="0">
                <a:solidFill>
                  <a:srgbClr val="2C2925"/>
                </a:solidFill>
              </a:rPr>
              <a:t>Toda atención que requiere ser transferida en línea a la plataforma especializada para su gestión </a:t>
            </a:r>
          </a:p>
          <a:p>
            <a:r>
              <a:rPr lang="es-CL" sz="1600" b="0" i="0" u="none" strike="noStrike" baseline="0" dirty="0">
                <a:solidFill>
                  <a:srgbClr val="2C2925"/>
                </a:solidFill>
              </a:rPr>
              <a:t>•</a:t>
            </a:r>
            <a:r>
              <a:rPr lang="es-CL" sz="1600" b="1" i="0" u="none" strike="noStrike" baseline="0" dirty="0">
                <a:solidFill>
                  <a:srgbClr val="2C2925"/>
                </a:solidFill>
              </a:rPr>
              <a:t>Abandono llamado→ </a:t>
            </a:r>
            <a:r>
              <a:rPr lang="es-CL" sz="1600" b="0" i="0" u="none" strike="noStrike" baseline="0" dirty="0">
                <a:solidFill>
                  <a:srgbClr val="2C2925"/>
                </a:solidFill>
              </a:rPr>
              <a:t>Toda gestión en que el cliente abandona o corta la llamada.</a:t>
            </a:r>
          </a:p>
          <a:p>
            <a:r>
              <a:rPr lang="es-CL" sz="1600" b="0" i="0" u="none" strike="noStrike" baseline="0" dirty="0">
                <a:solidFill>
                  <a:srgbClr val="2C2925"/>
                </a:solidFill>
              </a:rPr>
              <a:t>•</a:t>
            </a:r>
            <a:r>
              <a:rPr lang="es-CL" sz="1600" b="1" i="0" u="none" strike="noStrike" baseline="0" dirty="0">
                <a:solidFill>
                  <a:srgbClr val="2C2925"/>
                </a:solidFill>
              </a:rPr>
              <a:t>Escalamiento–Se genera escalamiento–Se escala caso-Se deriva-Derivar a gestión BackOffice → </a:t>
            </a:r>
            <a:r>
              <a:rPr lang="es-CL" sz="1600" b="0" i="0" u="none" strike="noStrike" baseline="0" dirty="0">
                <a:solidFill>
                  <a:srgbClr val="2C2925"/>
                </a:solidFill>
              </a:rPr>
              <a:t>Toda gestión que requiere ser resuelta de manera interna, por la misma área u otro resolutor.</a:t>
            </a:r>
          </a:p>
          <a:p>
            <a:r>
              <a:rPr lang="es-CL" sz="1600" b="0" i="0" u="none" strike="noStrike" baseline="0" dirty="0">
                <a:solidFill>
                  <a:srgbClr val="2C2925"/>
                </a:solidFill>
              </a:rPr>
              <a:t>•</a:t>
            </a:r>
            <a:r>
              <a:rPr lang="es-CL" sz="1600" b="1" i="0" u="none" strike="noStrike" baseline="0" dirty="0">
                <a:solidFill>
                  <a:srgbClr val="2C2925"/>
                </a:solidFill>
              </a:rPr>
              <a:t>Pendiente confirmación cliente→ </a:t>
            </a:r>
            <a:r>
              <a:rPr lang="es-CL" sz="1600" b="0" i="0" u="none" strike="noStrike" baseline="0" dirty="0">
                <a:solidFill>
                  <a:srgbClr val="2C2925"/>
                </a:solidFill>
              </a:rPr>
              <a:t>Toda atención que se encuentra pendiente de respuesta por parte del cliente.</a:t>
            </a:r>
          </a:p>
        </p:txBody>
      </p:sp>
    </p:spTree>
    <p:extLst>
      <p:ext uri="{BB962C8B-B14F-4D97-AF65-F5344CB8AC3E}">
        <p14:creationId xmlns:p14="http://schemas.microsoft.com/office/powerpoint/2010/main" val="18829243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2804523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6565752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Marcador de fecha 3">
            <a:extLst>
              <a:ext uri="{FF2B5EF4-FFF2-40B4-BE49-F238E27FC236}">
                <a16:creationId xmlns:a16="http://schemas.microsoft.com/office/drawing/2014/main" id="{D9FC04B1-CA88-8FF6-FE4B-D5B8E769B27B}"/>
              </a:ext>
            </a:extLst>
          </p:cNvPr>
          <p:cNvSpPr txBox="1">
            <a:spLocks/>
          </p:cNvSpPr>
          <p:nvPr/>
        </p:nvSpPr>
        <p:spPr>
          <a:xfrm>
            <a:off x="838200"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19A3457-F8BA-2248-8346-1819D549271F}" type="datetimeFigureOut">
              <a:rPr lang="es-CL" smtClean="0"/>
              <a:pPr/>
              <a:t>20-04-2023</a:t>
            </a:fld>
            <a:endParaRPr lang="es-CL"/>
          </a:p>
        </p:txBody>
      </p:sp>
      <p:sp>
        <p:nvSpPr>
          <p:cNvPr id="12" name="Marcador de número de diapositiva 5">
            <a:extLst>
              <a:ext uri="{FF2B5EF4-FFF2-40B4-BE49-F238E27FC236}">
                <a16:creationId xmlns:a16="http://schemas.microsoft.com/office/drawing/2014/main" id="{E6EBA124-AC72-E3AB-799B-DE89F5634928}"/>
              </a:ext>
            </a:extLst>
          </p:cNvPr>
          <p:cNvSpPr txBox="1">
            <a:spLocks/>
          </p:cNvSpPr>
          <p:nvPr/>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595267A-CF7D-F64B-89A4-860D92A323AE}" type="slidenum">
              <a:rPr lang="es-CL" smtClean="0"/>
              <a:pPr/>
              <a:t>21</a:t>
            </a:fld>
            <a:endParaRPr lang="es-CL"/>
          </a:p>
        </p:txBody>
      </p:sp>
      <p:pic>
        <p:nvPicPr>
          <p:cNvPr id="13" name="Imagen 12">
            <a:extLst>
              <a:ext uri="{FF2B5EF4-FFF2-40B4-BE49-F238E27FC236}">
                <a16:creationId xmlns:a16="http://schemas.microsoft.com/office/drawing/2014/main" id="{798AC53D-5059-5FD5-9779-BAE9491060D0}"/>
              </a:ext>
            </a:extLst>
          </p:cNvPr>
          <p:cNvPicPr>
            <a:picLocks noChangeAspect="1"/>
          </p:cNvPicPr>
          <p:nvPr/>
        </p:nvPicPr>
        <p:blipFill>
          <a:blip r:embed="rId2"/>
          <a:stretch>
            <a:fillRect/>
          </a:stretch>
        </p:blipFill>
        <p:spPr>
          <a:xfrm>
            <a:off x="-1" y="0"/>
            <a:ext cx="12196291" cy="6858000"/>
          </a:xfrm>
          <a:prstGeom prst="rect">
            <a:avLst/>
          </a:prstGeom>
        </p:spPr>
      </p:pic>
      <p:pic>
        <p:nvPicPr>
          <p:cNvPr id="14" name="Imagen 13">
            <a:extLst>
              <a:ext uri="{FF2B5EF4-FFF2-40B4-BE49-F238E27FC236}">
                <a16:creationId xmlns:a16="http://schemas.microsoft.com/office/drawing/2014/main" id="{F7A036B5-C907-0C90-8401-901E1643EBFE}"/>
              </a:ext>
            </a:extLst>
          </p:cNvPr>
          <p:cNvPicPr>
            <a:picLocks noChangeAspect="1"/>
          </p:cNvPicPr>
          <p:nvPr/>
        </p:nvPicPr>
        <p:blipFill>
          <a:blip r:embed="rId3"/>
          <a:stretch>
            <a:fillRect/>
          </a:stretch>
        </p:blipFill>
        <p:spPr>
          <a:xfrm>
            <a:off x="5444613" y="0"/>
            <a:ext cx="6747387" cy="6959600"/>
          </a:xfrm>
          <a:prstGeom prst="rect">
            <a:avLst/>
          </a:prstGeom>
        </p:spPr>
      </p:pic>
      <p:pic>
        <p:nvPicPr>
          <p:cNvPr id="15" name="Imagen 14">
            <a:extLst>
              <a:ext uri="{FF2B5EF4-FFF2-40B4-BE49-F238E27FC236}">
                <a16:creationId xmlns:a16="http://schemas.microsoft.com/office/drawing/2014/main" id="{30B4D9F4-F711-A1DC-1A4D-F6D91F209461}"/>
              </a:ext>
            </a:extLst>
          </p:cNvPr>
          <p:cNvPicPr>
            <a:picLocks noChangeAspect="1"/>
          </p:cNvPicPr>
          <p:nvPr/>
        </p:nvPicPr>
        <p:blipFill>
          <a:blip r:embed="rId4"/>
          <a:stretch>
            <a:fillRect/>
          </a:stretch>
        </p:blipFill>
        <p:spPr>
          <a:xfrm>
            <a:off x="5685740" y="4402667"/>
            <a:ext cx="2221854" cy="2318808"/>
          </a:xfrm>
          <a:prstGeom prst="rect">
            <a:avLst/>
          </a:prstGeom>
        </p:spPr>
      </p:pic>
      <p:pic>
        <p:nvPicPr>
          <p:cNvPr id="17" name="Imagen 16">
            <a:extLst>
              <a:ext uri="{FF2B5EF4-FFF2-40B4-BE49-F238E27FC236}">
                <a16:creationId xmlns:a16="http://schemas.microsoft.com/office/drawing/2014/main" id="{3577C49A-80B6-B0F6-B93E-E84A98A029E2}"/>
              </a:ext>
            </a:extLst>
          </p:cNvPr>
          <p:cNvPicPr>
            <a:picLocks noChangeAspect="1"/>
          </p:cNvPicPr>
          <p:nvPr/>
        </p:nvPicPr>
        <p:blipFill>
          <a:blip r:embed="rId5"/>
          <a:stretch>
            <a:fillRect/>
          </a:stretch>
        </p:blipFill>
        <p:spPr>
          <a:xfrm>
            <a:off x="-59812" y="3606800"/>
            <a:ext cx="3771900" cy="3302000"/>
          </a:xfrm>
          <a:prstGeom prst="rect">
            <a:avLst/>
          </a:prstGeom>
        </p:spPr>
      </p:pic>
      <p:pic>
        <p:nvPicPr>
          <p:cNvPr id="18" name="Imagen 17">
            <a:extLst>
              <a:ext uri="{FF2B5EF4-FFF2-40B4-BE49-F238E27FC236}">
                <a16:creationId xmlns:a16="http://schemas.microsoft.com/office/drawing/2014/main" id="{0CB29B98-028E-04D4-9B0F-1237C7E8C935}"/>
              </a:ext>
            </a:extLst>
          </p:cNvPr>
          <p:cNvPicPr>
            <a:picLocks noChangeAspect="1"/>
          </p:cNvPicPr>
          <p:nvPr/>
        </p:nvPicPr>
        <p:blipFill>
          <a:blip r:embed="rId6"/>
          <a:stretch>
            <a:fillRect/>
          </a:stretch>
        </p:blipFill>
        <p:spPr>
          <a:xfrm>
            <a:off x="6273800" y="3282950"/>
            <a:ext cx="2159000" cy="2997200"/>
          </a:xfrm>
          <a:prstGeom prst="rect">
            <a:avLst/>
          </a:prstGeom>
        </p:spPr>
      </p:pic>
      <p:pic>
        <p:nvPicPr>
          <p:cNvPr id="19" name="Imagen 18">
            <a:extLst>
              <a:ext uri="{FF2B5EF4-FFF2-40B4-BE49-F238E27FC236}">
                <a16:creationId xmlns:a16="http://schemas.microsoft.com/office/drawing/2014/main" id="{FE03E5AE-5CA7-F33C-30F9-1317972CE5DC}"/>
              </a:ext>
            </a:extLst>
          </p:cNvPr>
          <p:cNvPicPr>
            <a:picLocks noChangeAspect="1"/>
          </p:cNvPicPr>
          <p:nvPr/>
        </p:nvPicPr>
        <p:blipFill>
          <a:blip r:embed="rId7"/>
          <a:stretch>
            <a:fillRect/>
          </a:stretch>
        </p:blipFill>
        <p:spPr>
          <a:xfrm>
            <a:off x="8718550" y="-50800"/>
            <a:ext cx="2527300" cy="1295400"/>
          </a:xfrm>
          <a:prstGeom prst="rect">
            <a:avLst/>
          </a:prstGeom>
        </p:spPr>
      </p:pic>
      <p:pic>
        <p:nvPicPr>
          <p:cNvPr id="2" name="Imagen 1">
            <a:extLst>
              <a:ext uri="{FF2B5EF4-FFF2-40B4-BE49-F238E27FC236}">
                <a16:creationId xmlns:a16="http://schemas.microsoft.com/office/drawing/2014/main" id="{CF322026-8602-E0D3-8584-B5385D8F74E1}"/>
              </a:ext>
            </a:extLst>
          </p:cNvPr>
          <p:cNvPicPr>
            <a:picLocks noChangeAspect="1"/>
          </p:cNvPicPr>
          <p:nvPr/>
        </p:nvPicPr>
        <p:blipFill>
          <a:blip r:embed="rId8"/>
          <a:stretch>
            <a:fillRect/>
          </a:stretch>
        </p:blipFill>
        <p:spPr>
          <a:xfrm>
            <a:off x="116800" y="2726197"/>
            <a:ext cx="5862970" cy="1827213"/>
          </a:xfrm>
          <a:prstGeom prst="rect">
            <a:avLst/>
          </a:prstGeom>
        </p:spPr>
      </p:pic>
      <p:sp>
        <p:nvSpPr>
          <p:cNvPr id="3" name="CuadroTexto 2">
            <a:extLst>
              <a:ext uri="{FF2B5EF4-FFF2-40B4-BE49-F238E27FC236}">
                <a16:creationId xmlns:a16="http://schemas.microsoft.com/office/drawing/2014/main" id="{ECDAB15C-E4A1-F86F-38E4-22C4324F5203}"/>
              </a:ext>
            </a:extLst>
          </p:cNvPr>
          <p:cNvSpPr txBox="1"/>
          <p:nvPr/>
        </p:nvSpPr>
        <p:spPr>
          <a:xfrm>
            <a:off x="1772383" y="2624597"/>
            <a:ext cx="3378200" cy="707886"/>
          </a:xfrm>
          <a:prstGeom prst="rect">
            <a:avLst/>
          </a:prstGeom>
          <a:noFill/>
        </p:spPr>
        <p:txBody>
          <a:bodyPr wrap="square" rtlCol="0">
            <a:spAutoFit/>
          </a:bodyPr>
          <a:lstStyle/>
          <a:p>
            <a:pPr algn="ctr"/>
            <a:r>
              <a:rPr lang="es-CL" sz="4000" b="1" dirty="0">
                <a:solidFill>
                  <a:srgbClr val="FAAD0A"/>
                </a:solidFill>
              </a:rPr>
              <a:t>¡GRACIAS!</a:t>
            </a:r>
          </a:p>
        </p:txBody>
      </p:sp>
    </p:spTree>
    <p:extLst>
      <p:ext uri="{BB962C8B-B14F-4D97-AF65-F5344CB8AC3E}">
        <p14:creationId xmlns:p14="http://schemas.microsoft.com/office/powerpoint/2010/main" val="263047087"/>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ersonaliz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4869</TotalTime>
  <Words>1047</Words>
  <Application>Microsoft Office PowerPoint</Application>
  <PresentationFormat>Panorámica</PresentationFormat>
  <Paragraphs>102</Paragraphs>
  <Slides>21</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21</vt:i4>
      </vt:variant>
    </vt:vector>
  </HeadingPairs>
  <TitlesOfParts>
    <vt:vector size="26" baseType="lpstr">
      <vt:lpstr>Arial</vt:lpstr>
      <vt:lpstr>Calibri</vt:lpstr>
      <vt:lpstr>Calibri Light</vt:lpstr>
      <vt:lpstr>Tema de Office</vt:lpstr>
      <vt:lpstr>Diseño personalizado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Paula Smith</dc:creator>
  <cp:lastModifiedBy>Nicolas Henriquez</cp:lastModifiedBy>
  <cp:revision>159</cp:revision>
  <dcterms:created xsi:type="dcterms:W3CDTF">2023-02-20T13:59:36Z</dcterms:created>
  <dcterms:modified xsi:type="dcterms:W3CDTF">2023-04-20T12:57:12Z</dcterms:modified>
</cp:coreProperties>
</file>