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59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61" r:id="rId14"/>
    <p:sldId id="263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D0A"/>
    <a:srgbClr val="0998A7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101EE4-534E-E012-304B-0C27AB74EE5E}" v="3" dt="2023-04-20T12:54:40.2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5091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quez Gonzalez Nicolas Andres, CLAROCHILE" userId="S::nicolas.henriquez@clarochile.cl::713137e2-eea8-4f61-9c15-09817a6bcc35" providerId="AD" clId="Web-{4C101EE4-534E-E012-304B-0C27AB74EE5E}"/>
    <pc:docChg chg="addSld delSld sldOrd addMainMaster modMainMaster">
      <pc:chgData name="Henriquez Gonzalez Nicolas Andres, CLAROCHILE" userId="S::nicolas.henriquez@clarochile.cl::713137e2-eea8-4f61-9c15-09817a6bcc35" providerId="AD" clId="Web-{4C101EE4-534E-E012-304B-0C27AB74EE5E}" dt="2023-04-20T12:54:40.211" v="2"/>
      <pc:docMkLst>
        <pc:docMk/>
      </pc:docMkLst>
      <pc:sldChg chg="del">
        <pc:chgData name="Henriquez Gonzalez Nicolas Andres, CLAROCHILE" userId="S::nicolas.henriquez@clarochile.cl::713137e2-eea8-4f61-9c15-09817a6bcc35" providerId="AD" clId="Web-{4C101EE4-534E-E012-304B-0C27AB74EE5E}" dt="2023-04-20T12:54:40.211" v="2"/>
        <pc:sldMkLst>
          <pc:docMk/>
          <pc:sldMk cId="1037265650" sldId="268"/>
        </pc:sldMkLst>
      </pc:sldChg>
      <pc:sldChg chg="add ord">
        <pc:chgData name="Henriquez Gonzalez Nicolas Andres, CLAROCHILE" userId="S::nicolas.henriquez@clarochile.cl::713137e2-eea8-4f61-9c15-09817a6bcc35" providerId="AD" clId="Web-{4C101EE4-534E-E012-304B-0C27AB74EE5E}" dt="2023-04-20T12:54:38.711" v="1"/>
        <pc:sldMkLst>
          <pc:docMk/>
          <pc:sldMk cId="4171878518" sldId="281"/>
        </pc:sldMkLst>
      </pc:sldChg>
      <pc:sldMasterChg chg="add addSldLayout">
        <pc:chgData name="Henriquez Gonzalez Nicolas Andres, CLAROCHILE" userId="S::nicolas.henriquez@clarochile.cl::713137e2-eea8-4f61-9c15-09817a6bcc35" providerId="AD" clId="Web-{4C101EE4-534E-E012-304B-0C27AB74EE5E}" dt="2023-04-20T12:54:35.789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4C101EE4-534E-E012-304B-0C27AB74EE5E}" dt="2023-04-20T12:54:35.789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4C101EE4-534E-E012-304B-0C27AB74EE5E}" dt="2023-04-20T12:54:35.789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4C101EE4-534E-E012-304B-0C27AB74EE5E}" dt="2023-04-20T12:54:35.789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817418" y="2175163"/>
            <a:ext cx="4197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b="1" dirty="0"/>
              <a:t>ESCALAMIENTOS TÉCNICOS HOGAR SIAD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44215" y="1621312"/>
            <a:ext cx="1119963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/>
              <a:t>¿Qué es SIAD? </a:t>
            </a:r>
          </a:p>
          <a:p>
            <a:pPr algn="just"/>
            <a:r>
              <a:rPr lang="es-ES" dirty="0"/>
              <a:t>Es un sistema integral para atención de órdenes técnicas una vez que fueron creadas en el CRM.</a:t>
            </a:r>
          </a:p>
          <a:p>
            <a:pPr algn="just"/>
            <a:endParaRPr lang="es-ES" dirty="0"/>
          </a:p>
          <a:p>
            <a:pPr algn="just"/>
            <a:r>
              <a:rPr lang="es-ES" b="1" dirty="0"/>
              <a:t>¿Qué características tiene? </a:t>
            </a:r>
          </a:p>
          <a:p>
            <a:pPr marL="342900" indent="-342900" algn="just">
              <a:buAutoNum type="arabicPeriod"/>
            </a:pPr>
            <a:r>
              <a:rPr lang="es-ES" dirty="0"/>
              <a:t>Permite relación directa entre áreas involucradas (Servicio al Cliente, Áreas Técnicas remotas o en terreno).</a:t>
            </a:r>
          </a:p>
          <a:p>
            <a:pPr marL="342900" indent="-342900" algn="just">
              <a:buAutoNum type="arabicPeriod"/>
            </a:pPr>
            <a:r>
              <a:rPr lang="es-ES" dirty="0"/>
              <a:t>Centraliza información, que permite conocer el comportamiento de toda las órdenes que se ingresan al sistema.</a:t>
            </a:r>
          </a:p>
          <a:p>
            <a:pPr marL="342900" indent="-342900" algn="just">
              <a:buAutoNum type="arabicPeriod"/>
            </a:pPr>
            <a:r>
              <a:rPr lang="es-ES" dirty="0"/>
              <a:t>Permite cargar archivos que respaldan los escalamientos.</a:t>
            </a:r>
          </a:p>
          <a:p>
            <a:pPr marL="342900" indent="-342900" algn="just">
              <a:buAutoNum type="arabicPeriod"/>
            </a:pPr>
            <a:r>
              <a:rPr lang="es-ES" dirty="0"/>
              <a:t>Las áreas usuarias, tienen perfil diferenciado de acuerdo a la aplicación que le dan al sistema.</a:t>
            </a:r>
          </a:p>
          <a:p>
            <a:pPr algn="just"/>
            <a:endParaRPr lang="es-ES" dirty="0"/>
          </a:p>
          <a:p>
            <a:pPr algn="just"/>
            <a:r>
              <a:rPr lang="es-ES" b="1" dirty="0"/>
              <a:t>¿Cómo se accede a SIAD? </a:t>
            </a:r>
          </a:p>
          <a:p>
            <a:pPr algn="just"/>
            <a:r>
              <a:rPr lang="es-ES" dirty="0"/>
              <a:t>Ingresar a www.despachonacional.cl, y </a:t>
            </a:r>
            <a:r>
              <a:rPr lang="es-ES" dirty="0" err="1"/>
              <a:t>loguear</a:t>
            </a:r>
            <a:r>
              <a:rPr lang="es-ES" dirty="0"/>
              <a:t> con tu cuenta, si no la tienes, solicítala al encargado de cuentas de tu área o canal de atención.</a:t>
            </a: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85779" y="1267524"/>
            <a:ext cx="11199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/>
              <a:t>Descripción de los requerimientos existentes. 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396616" y="193963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INSTALACIÓN INCUMPLIDA</a:t>
            </a:r>
          </a:p>
        </p:txBody>
      </p:sp>
      <p:sp>
        <p:nvSpPr>
          <p:cNvPr id="3" name="Rectángulo redondeado 2"/>
          <p:cNvSpPr/>
          <p:nvPr/>
        </p:nvSpPr>
        <p:spPr>
          <a:xfrm>
            <a:off x="3546764" y="1943352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Instalación con agenda incumplida mirando el bloque y fecha de agenda.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396616" y="247101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VT INCUMPLIDA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8" name="Rectángulo redondeado 7"/>
          <p:cNvSpPr/>
          <p:nvPr/>
        </p:nvSpPr>
        <p:spPr>
          <a:xfrm>
            <a:off x="3546764" y="2474732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Reparación con agenda incumplida mirando el bloque y fecha de agenda.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396616" y="2998680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UPGRADE INCUMPLIDO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3546764" y="3002396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err="1"/>
              <a:t>Upgrade</a:t>
            </a:r>
            <a:r>
              <a:rPr lang="es-ES" dirty="0"/>
              <a:t> con agenda incumplida mirando el bloque y fecha de agenda.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4" name="Rectángulo redondeado 13"/>
          <p:cNvSpPr/>
          <p:nvPr/>
        </p:nvSpPr>
        <p:spPr>
          <a:xfrm>
            <a:off x="396616" y="3522628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RECLAMO POR DAÑO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3546764" y="3526344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Daño a la Propiedad durante visita realizada por equipo técnico.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6" name="Rectángulo redondeado 15"/>
          <p:cNvSpPr/>
          <p:nvPr/>
        </p:nvSpPr>
        <p:spPr>
          <a:xfrm>
            <a:off x="396616" y="404657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RECLAMO A TÉCNICO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7" name="Rectángulo redondeado 16"/>
          <p:cNvSpPr/>
          <p:nvPr/>
        </p:nvSpPr>
        <p:spPr>
          <a:xfrm>
            <a:off x="3546764" y="4040396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Reclamo por mala atención / Gestión del Técnico.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8" name="Rectángulo redondeado 17"/>
          <p:cNvSpPr/>
          <p:nvPr/>
        </p:nvSpPr>
        <p:spPr>
          <a:xfrm>
            <a:off x="408122" y="4588273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VENTA RECUPERADA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9" name="Rectángulo redondeado 18"/>
          <p:cNvSpPr/>
          <p:nvPr/>
        </p:nvSpPr>
        <p:spPr>
          <a:xfrm>
            <a:off x="3558270" y="4610201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Generado por área comercial para venta nueva enviada a rechazar u objetar. 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20" name="Rectángulo redondeado 19"/>
          <p:cNvSpPr/>
          <p:nvPr/>
        </p:nvSpPr>
        <p:spPr>
          <a:xfrm>
            <a:off x="408122" y="511063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CIERRE DE ORDEN SISTÉMICA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21" name="Rectángulo redondeado 20"/>
          <p:cNvSpPr/>
          <p:nvPr/>
        </p:nvSpPr>
        <p:spPr>
          <a:xfrm>
            <a:off x="3558270" y="5141581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Instalación con agenda incumplida mirando el bloque y fecha de agenda.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735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85779" y="1267524"/>
            <a:ext cx="11199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/>
              <a:t>Descripción de los requerimientos existentes. 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396616" y="193963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FACTIBILIDAD TÉCNICA</a:t>
            </a:r>
          </a:p>
        </p:txBody>
      </p:sp>
      <p:sp>
        <p:nvSpPr>
          <p:cNvPr id="3" name="Rectángulo redondeado 2"/>
          <p:cNvSpPr/>
          <p:nvPr/>
        </p:nvSpPr>
        <p:spPr>
          <a:xfrm>
            <a:off x="3546764" y="1943352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Solicitud de segunda revisión en terreno de factibilidad de instalación.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396616" y="247101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VT INCUMPLIDA</a:t>
            </a:r>
          </a:p>
        </p:txBody>
      </p:sp>
      <p:sp>
        <p:nvSpPr>
          <p:cNvPr id="8" name="Rectángulo redondeado 7"/>
          <p:cNvSpPr/>
          <p:nvPr/>
        </p:nvSpPr>
        <p:spPr>
          <a:xfrm>
            <a:off x="3546764" y="2474732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Liberar cliente para ingreso de venta nueva.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396616" y="2998680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CIERRE DESCONEXIÓN CAC – TELEVENTA SLA 24 A 48 HRS.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3546764" y="3002396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Solicitud de segunda revisión en terreno de factibilidad de instalación.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4" name="Rectángulo redondeado 13"/>
          <p:cNvSpPr/>
          <p:nvPr/>
        </p:nvSpPr>
        <p:spPr>
          <a:xfrm>
            <a:off x="396616" y="3522628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VT REAGENDA SIN AUTORIZACIÓN DEL CLIENTE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3546764" y="3526344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Re agendaron una reparación sin consentimiento del cliente.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6" name="Rectángulo redondeado 15"/>
          <p:cNvSpPr/>
          <p:nvPr/>
        </p:nvSpPr>
        <p:spPr>
          <a:xfrm>
            <a:off x="396616" y="404657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UPGRADE REAGENDA SIN AUTORIZACIÓN DEL CLIENTE 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7" name="Rectángulo redondeado 16"/>
          <p:cNvSpPr/>
          <p:nvPr/>
        </p:nvSpPr>
        <p:spPr>
          <a:xfrm>
            <a:off x="3546764" y="4040396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Re agendaron un Up grade sin consentimiento del cliente.</a:t>
            </a:r>
          </a:p>
        </p:txBody>
      </p:sp>
      <p:sp>
        <p:nvSpPr>
          <p:cNvPr id="18" name="Rectángulo redondeado 17"/>
          <p:cNvSpPr/>
          <p:nvPr/>
        </p:nvSpPr>
        <p:spPr>
          <a:xfrm>
            <a:off x="408122" y="4588273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INSTALACIÓN REAGENDA SIN AUTORIZACIÓN DEL CLIENTE 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9" name="Rectángulo redondeado 18"/>
          <p:cNvSpPr/>
          <p:nvPr/>
        </p:nvSpPr>
        <p:spPr>
          <a:xfrm>
            <a:off x="3558270" y="4610201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Re agendaron una instalación sin consentimiento del cliente.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20" name="Rectángulo redondeado 19"/>
          <p:cNvSpPr/>
          <p:nvPr/>
        </p:nvSpPr>
        <p:spPr>
          <a:xfrm>
            <a:off x="408122" y="511063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OBJETAR ORDEN VT RESUELTA</a:t>
            </a:r>
          </a:p>
        </p:txBody>
      </p:sp>
      <p:sp>
        <p:nvSpPr>
          <p:cNvPr id="21" name="Rectángulo redondeado 20"/>
          <p:cNvSpPr/>
          <p:nvPr/>
        </p:nvSpPr>
        <p:spPr>
          <a:xfrm>
            <a:off x="3546764" y="5114352"/>
            <a:ext cx="7800108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Objetar o rechazar una reparación resuelta antes de la visita del técnico en terreno.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06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85779" y="1267524"/>
            <a:ext cx="11199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/>
              <a:t>Descripción de los requerimientos existentes. 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396616" y="1792976"/>
            <a:ext cx="3150148" cy="457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CIERRE OT DE BAJA TRASPASO TITULAR - CLIENTE ANTIGUO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3" name="Rectángulo redondeado 2"/>
          <p:cNvSpPr/>
          <p:nvPr/>
        </p:nvSpPr>
        <p:spPr>
          <a:xfrm>
            <a:off x="3546764" y="1768147"/>
            <a:ext cx="7938654" cy="453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Cierre de orden para generar traspaso de titularidad.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7" name="Rectángulo redondeado 6"/>
          <p:cNvSpPr/>
          <p:nvPr/>
        </p:nvSpPr>
        <p:spPr>
          <a:xfrm>
            <a:off x="396616" y="2377751"/>
            <a:ext cx="3150148" cy="5313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REGULARIZAR SERIE EQS. POR TRASPASO DE TITULARIDAD</a:t>
            </a:r>
          </a:p>
        </p:txBody>
      </p:sp>
      <p:sp>
        <p:nvSpPr>
          <p:cNvPr id="8" name="Rectángulo redondeado 7"/>
          <p:cNvSpPr/>
          <p:nvPr/>
        </p:nvSpPr>
        <p:spPr>
          <a:xfrm>
            <a:off x="3558270" y="2357829"/>
            <a:ext cx="7938654" cy="5276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Seguimiento de caso a terreno el cual deberá cambiar equipos del cliente para regularizar .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53418" y="3105835"/>
            <a:ext cx="108435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Visualización de bandejas y órdenes en SIAD SLA respuesta escalamiento en SIAD </a:t>
            </a:r>
            <a:endParaRPr lang="es-CL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429" y="3442227"/>
            <a:ext cx="7411484" cy="223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61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4" name="Rectángulo 3"/>
          <p:cNvSpPr/>
          <p:nvPr/>
        </p:nvSpPr>
        <p:spPr>
          <a:xfrm>
            <a:off x="653418" y="1267524"/>
            <a:ext cx="108435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Visualización de bandejas y órdenes en SIAD SLA respuesta escalamiento en SIAD </a:t>
            </a:r>
            <a:endParaRPr lang="es-CL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836" y="1704665"/>
            <a:ext cx="7411484" cy="22386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836" y="4011161"/>
            <a:ext cx="7459116" cy="19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05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1743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2000" b="1" dirty="0"/>
              <a:t>SIAD</a:t>
            </a:r>
            <a:endParaRPr lang="es-ES" sz="2000" dirty="0"/>
          </a:p>
        </p:txBody>
      </p:sp>
      <p:sp>
        <p:nvSpPr>
          <p:cNvPr id="4" name="Rectángulo 3"/>
          <p:cNvSpPr/>
          <p:nvPr/>
        </p:nvSpPr>
        <p:spPr>
          <a:xfrm>
            <a:off x="653418" y="1267524"/>
            <a:ext cx="44034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 err="1"/>
              <a:t>Subestados</a:t>
            </a:r>
            <a:r>
              <a:rPr lang="es-ES" b="1" dirty="0"/>
              <a:t> de cierre de los requerimientos:</a:t>
            </a:r>
          </a:p>
          <a:p>
            <a:pPr algn="just"/>
            <a:endParaRPr lang="es-ES" b="1" dirty="0"/>
          </a:p>
          <a:p>
            <a:pPr marL="342900" indent="-342900" algn="just">
              <a:buAutoNum type="arabicPeriod"/>
            </a:pPr>
            <a:r>
              <a:rPr lang="es-ES" dirty="0"/>
              <a:t>Rechazo por mal ingresado</a:t>
            </a:r>
          </a:p>
          <a:p>
            <a:pPr marL="342900" indent="-342900" algn="just">
              <a:buAutoNum type="arabicPeriod"/>
            </a:pPr>
            <a:r>
              <a:rPr lang="es-ES" dirty="0"/>
              <a:t>Mal generado </a:t>
            </a:r>
          </a:p>
          <a:p>
            <a:pPr marL="342900" indent="-342900" algn="just">
              <a:buAutoNum type="arabicPeriod"/>
            </a:pPr>
            <a:r>
              <a:rPr lang="es-ES" dirty="0"/>
              <a:t>Sin contacto </a:t>
            </a:r>
          </a:p>
          <a:p>
            <a:pPr marL="342900" indent="-342900" algn="just">
              <a:buAutoNum type="arabicPeriod"/>
            </a:pPr>
            <a:r>
              <a:rPr lang="es-ES" dirty="0"/>
              <a:t>Cliente rechaza</a:t>
            </a:r>
          </a:p>
          <a:p>
            <a:pPr marL="342900" indent="-342900" algn="just">
              <a:buAutoNum type="arabicPeriod"/>
            </a:pPr>
            <a:r>
              <a:rPr lang="es-ES" dirty="0"/>
              <a:t>Rechazo por </a:t>
            </a:r>
            <a:r>
              <a:rPr lang="es-ES" dirty="0" err="1"/>
              <a:t>infactibilidad</a:t>
            </a:r>
            <a:endParaRPr lang="es-ES" dirty="0"/>
          </a:p>
          <a:p>
            <a:pPr marL="342900" indent="-342900" algn="just">
              <a:buAutoNum type="arabicPeriod"/>
            </a:pPr>
            <a:r>
              <a:rPr lang="es-ES" dirty="0" err="1"/>
              <a:t>Reagendada</a:t>
            </a:r>
            <a:r>
              <a:rPr lang="es-ES" dirty="0"/>
              <a:t> con cliente</a:t>
            </a:r>
          </a:p>
          <a:p>
            <a:pPr marL="342900" indent="-342900" algn="just">
              <a:buAutoNum type="arabicPeriod"/>
            </a:pPr>
            <a:r>
              <a:rPr lang="es-ES" dirty="0"/>
              <a:t>Orden recuperada </a:t>
            </a:r>
            <a:r>
              <a:rPr lang="es-ES" dirty="0" err="1"/>
              <a:t>reagendada</a:t>
            </a:r>
            <a:r>
              <a:rPr lang="es-ES" dirty="0"/>
              <a:t> </a:t>
            </a:r>
          </a:p>
          <a:p>
            <a:pPr marL="342900" indent="-342900" algn="just">
              <a:buAutoNum type="arabicPeriod"/>
            </a:pPr>
            <a:r>
              <a:rPr lang="es-ES" dirty="0"/>
              <a:t>Escalada a redes</a:t>
            </a:r>
          </a:p>
          <a:p>
            <a:pPr marL="342900" indent="-342900" algn="just">
              <a:buAutoNum type="arabicPeriod"/>
            </a:pPr>
            <a:r>
              <a:rPr lang="es-ES" dirty="0"/>
              <a:t>Derivada a pendiente comercial </a:t>
            </a:r>
          </a:p>
          <a:p>
            <a:pPr marL="342900" indent="-342900" algn="just">
              <a:buAutoNum type="arabicPeriod"/>
            </a:pPr>
            <a:r>
              <a:rPr lang="es-ES" dirty="0"/>
              <a:t>Orden finalizada en terreno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452151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322035" y="482693"/>
            <a:ext cx="56088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/>
              <a:t>¿Qué acciones puedo realizar en SIAD?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96616" y="1182799"/>
            <a:ext cx="51936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/>
              <a:t>BUSCAR ORDEN  </a:t>
            </a:r>
            <a:r>
              <a:rPr lang="es-ES" dirty="0"/>
              <a:t>Permite la búsqueda de un orden por RUT o folio (n° de OT), la cual debe existir en SUR y haber sido creada previamente en SIAD. Estas órdenes pueden ser escaladas de acuerdo al tipo de requerimiento </a:t>
            </a: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433013" y="1130472"/>
            <a:ext cx="5157296" cy="1489287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5930872" y="1165055"/>
            <a:ext cx="6059602" cy="1200329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5894474" y="117084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CREAR ORDEN </a:t>
            </a:r>
          </a:p>
          <a:p>
            <a:r>
              <a:rPr lang="es-ES" dirty="0"/>
              <a:t>Al ingresar al formulario &lt;&gt;, puedes crear una orden en SIAD. Para realizar esta acción, es necesario que la orden exista en el CRM.</a:t>
            </a:r>
            <a:endParaRPr lang="es-CL" dirty="0"/>
          </a:p>
        </p:txBody>
      </p:sp>
      <p:sp>
        <p:nvSpPr>
          <p:cNvPr id="10" name="Rectángulo 9"/>
          <p:cNvSpPr/>
          <p:nvPr/>
        </p:nvSpPr>
        <p:spPr>
          <a:xfrm>
            <a:off x="396615" y="2839695"/>
            <a:ext cx="5193694" cy="923330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/>
          <p:cNvSpPr/>
          <p:nvPr/>
        </p:nvSpPr>
        <p:spPr>
          <a:xfrm>
            <a:off x="5912673" y="2530055"/>
            <a:ext cx="6059602" cy="4078563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5876275" y="2456868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s-ES" dirty="0"/>
              <a:t>Seleccionar Tipo de Cliente (HFC – DTH – HFC </a:t>
            </a:r>
            <a:r>
              <a:rPr lang="es-ES" dirty="0" err="1"/>
              <a:t>PyMe</a:t>
            </a:r>
            <a:r>
              <a:rPr lang="es-ES" dirty="0"/>
              <a:t>)</a:t>
            </a:r>
          </a:p>
          <a:p>
            <a:pPr marL="342900" indent="-342900">
              <a:buAutoNum type="arabicPeriod"/>
            </a:pPr>
            <a:r>
              <a:rPr lang="es-ES" dirty="0"/>
              <a:t>Seleccionar tipo de requerimiento</a:t>
            </a:r>
          </a:p>
          <a:p>
            <a:pPr marL="342900" indent="-342900">
              <a:buAutoNum type="arabicPeriod"/>
            </a:pPr>
            <a:r>
              <a:rPr lang="es-ES" dirty="0"/>
              <a:t>Ingresar RUT de cliente </a:t>
            </a:r>
          </a:p>
          <a:p>
            <a:pPr marL="342900" indent="-342900">
              <a:buAutoNum type="arabicPeriod"/>
            </a:pPr>
            <a:r>
              <a:rPr lang="es-ES" dirty="0"/>
              <a:t>Ingresar n” de OT (Debe existir en SUR o ESAC)</a:t>
            </a:r>
          </a:p>
          <a:p>
            <a:pPr marL="342900" indent="-342900">
              <a:buAutoNum type="arabicPeriod"/>
            </a:pPr>
            <a:r>
              <a:rPr lang="es-ES" dirty="0"/>
              <a:t>Ingresar Nombre de Cliente</a:t>
            </a:r>
          </a:p>
          <a:p>
            <a:pPr marL="342900" indent="-342900">
              <a:buAutoNum type="arabicPeriod"/>
            </a:pPr>
            <a:r>
              <a:rPr lang="es-ES" dirty="0"/>
              <a:t>Ingresar Dirección (dirección donde se debe realizar la visita técnica)</a:t>
            </a:r>
          </a:p>
          <a:p>
            <a:pPr marL="342900" indent="-342900">
              <a:buAutoNum type="arabicPeriod"/>
            </a:pPr>
            <a:r>
              <a:rPr lang="es-ES" dirty="0"/>
              <a:t>Agregar datos de región y comuna (donde se debe realiza la visita técnica)</a:t>
            </a:r>
          </a:p>
          <a:p>
            <a:pPr marL="342900" indent="-342900">
              <a:buAutoNum type="arabicPeriod"/>
            </a:pPr>
            <a:r>
              <a:rPr lang="es-ES" dirty="0"/>
              <a:t>Agregar datos telefónicos del cliente, fijo y celular. (Son esenciales para el contacto del equipo técnico durante la coordinación de VT) </a:t>
            </a:r>
          </a:p>
          <a:p>
            <a:pPr marL="342900" indent="-342900">
              <a:buAutoNum type="arabicPeriod"/>
            </a:pPr>
            <a:r>
              <a:rPr lang="es-ES" dirty="0"/>
              <a:t>Ingresar comentario sobre la solicitud (mínimo 10 caracteres obligatorio) </a:t>
            </a:r>
          </a:p>
          <a:p>
            <a:pPr marL="342900" indent="-342900">
              <a:buAutoNum type="arabicPeriod"/>
            </a:pPr>
            <a:r>
              <a:rPr lang="es-ES" dirty="0"/>
              <a:t>Adjuntar documentación de respaldo, de ser necesaria.</a:t>
            </a:r>
            <a:endParaRPr lang="es-CL" dirty="0"/>
          </a:p>
        </p:txBody>
      </p:sp>
      <p:sp>
        <p:nvSpPr>
          <p:cNvPr id="9" name="Rectángulo 8"/>
          <p:cNvSpPr/>
          <p:nvPr/>
        </p:nvSpPr>
        <p:spPr>
          <a:xfrm>
            <a:off x="396615" y="2819813"/>
            <a:ext cx="4521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/>
              <a:t>REABRIR ORDEN CERRADA  </a:t>
            </a:r>
            <a:r>
              <a:rPr lang="es-ES" dirty="0"/>
              <a:t>Permite abrir nuevamente una orden que ya ha sido cerrada con anterioridad. </a:t>
            </a:r>
            <a:endParaRPr lang="es-CL" dirty="0"/>
          </a:p>
        </p:txBody>
      </p:sp>
      <p:sp>
        <p:nvSpPr>
          <p:cNvPr id="15" name="Rectángulo 14"/>
          <p:cNvSpPr/>
          <p:nvPr/>
        </p:nvSpPr>
        <p:spPr>
          <a:xfrm>
            <a:off x="433014" y="3902829"/>
            <a:ext cx="5157296" cy="2220880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 15"/>
          <p:cNvSpPr/>
          <p:nvPr/>
        </p:nvSpPr>
        <p:spPr>
          <a:xfrm>
            <a:off x="483206" y="3922711"/>
            <a:ext cx="51071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s-ES" dirty="0"/>
              <a:t>Buscar la orden por n° de OT</a:t>
            </a:r>
          </a:p>
          <a:p>
            <a:pPr marL="342900" indent="-342900">
              <a:buAutoNum type="arabicPeriod"/>
            </a:pPr>
            <a:r>
              <a:rPr lang="es-ES" dirty="0"/>
              <a:t>Dar </a:t>
            </a:r>
            <a:r>
              <a:rPr lang="es-ES" dirty="0" err="1"/>
              <a:t>click</a:t>
            </a:r>
            <a:r>
              <a:rPr lang="es-ES" dirty="0"/>
              <a:t> en &lt;</a:t>
            </a:r>
            <a:r>
              <a:rPr lang="es-CL" dirty="0"/>
              <a:t>abrir ordenes</a:t>
            </a:r>
            <a:r>
              <a:rPr lang="es-ES" dirty="0"/>
              <a:t>&gt;</a:t>
            </a:r>
          </a:p>
          <a:p>
            <a:pPr marL="342900" indent="-342900">
              <a:buAutoNum type="arabicPeriod"/>
            </a:pPr>
            <a:r>
              <a:rPr lang="es-ES" dirty="0"/>
              <a:t>En las observaciones, indicar motivo por el cual se abre nuevamente la orden</a:t>
            </a:r>
          </a:p>
          <a:p>
            <a:pPr marL="342900" indent="-342900">
              <a:buAutoNum type="arabicPeriod"/>
            </a:pPr>
            <a:r>
              <a:rPr lang="es-ES" dirty="0"/>
              <a:t>En la ventana siguiente, seleccionar nuevamente un tipo de OT.</a:t>
            </a:r>
          </a:p>
          <a:p>
            <a:pPr marL="342900" indent="-342900">
              <a:buAutoNum type="arabicPeriod"/>
            </a:pPr>
            <a:r>
              <a:rPr lang="es-ES" dirty="0"/>
              <a:t>Es importante que las observaciones tengan un mínimo de 10 caracteres en el </a:t>
            </a:r>
            <a:r>
              <a:rPr lang="es-ES" dirty="0" err="1"/>
              <a:t>coment</a:t>
            </a:r>
            <a:endParaRPr lang="es-CL" dirty="0"/>
          </a:p>
        </p:txBody>
      </p:sp>
      <p:sp>
        <p:nvSpPr>
          <p:cNvPr id="17" name="Flecha abajo 16"/>
          <p:cNvSpPr/>
          <p:nvPr/>
        </p:nvSpPr>
        <p:spPr>
          <a:xfrm>
            <a:off x="4918364" y="2456867"/>
            <a:ext cx="443344" cy="74353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 abajo 17"/>
          <p:cNvSpPr/>
          <p:nvPr/>
        </p:nvSpPr>
        <p:spPr>
          <a:xfrm>
            <a:off x="4918363" y="3619318"/>
            <a:ext cx="443345" cy="79607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 abajo 18"/>
          <p:cNvSpPr/>
          <p:nvPr/>
        </p:nvSpPr>
        <p:spPr>
          <a:xfrm>
            <a:off x="11346873" y="2173262"/>
            <a:ext cx="471054" cy="83317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9379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396616" y="97974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ESCALAMIENTOS TÉCNICOS HOGAR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322035" y="482693"/>
            <a:ext cx="56088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/>
              <a:t>¿Qué acciones puedo realizar en SIAD?</a:t>
            </a:r>
          </a:p>
        </p:txBody>
      </p:sp>
      <p:sp>
        <p:nvSpPr>
          <p:cNvPr id="3" name="Rectángulo 2"/>
          <p:cNvSpPr/>
          <p:nvPr/>
        </p:nvSpPr>
        <p:spPr>
          <a:xfrm>
            <a:off x="433012" y="1166435"/>
            <a:ext cx="115666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/>
              <a:t>ADJUNTAR ARCHIVOS </a:t>
            </a:r>
            <a:r>
              <a:rPr lang="es-ES" dirty="0"/>
              <a:t>Permite cargar archivos que respaldan el escalamiento y la prioridad de la gestión</a:t>
            </a: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396615" y="1108387"/>
            <a:ext cx="11590805" cy="513160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 7"/>
          <p:cNvSpPr/>
          <p:nvPr/>
        </p:nvSpPr>
        <p:spPr>
          <a:xfrm>
            <a:off x="369373" y="4973152"/>
            <a:ext cx="11618045" cy="1150557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/>
          <p:cNvSpPr/>
          <p:nvPr/>
        </p:nvSpPr>
        <p:spPr>
          <a:xfrm>
            <a:off x="384402" y="2019646"/>
            <a:ext cx="11603017" cy="1540440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/>
          <p:cNvSpPr/>
          <p:nvPr/>
        </p:nvSpPr>
        <p:spPr>
          <a:xfrm>
            <a:off x="396614" y="2017556"/>
            <a:ext cx="115908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s-ES" dirty="0"/>
              <a:t>Identificar en la pantalla la sección &lt;</a:t>
            </a:r>
            <a:r>
              <a:rPr lang="es-CL" dirty="0"/>
              <a:t>archivos</a:t>
            </a:r>
            <a:r>
              <a:rPr lang="es-ES" dirty="0"/>
              <a:t>&gt;</a:t>
            </a:r>
          </a:p>
          <a:p>
            <a:pPr marL="342900" indent="-342900" algn="just">
              <a:buAutoNum type="arabicPeriod"/>
            </a:pPr>
            <a:r>
              <a:rPr lang="es-ES" dirty="0"/>
              <a:t>Verificar si existe algún archivo cargado en el botón &lt;</a:t>
            </a:r>
            <a:r>
              <a:rPr lang="es-CL" dirty="0"/>
              <a:t>ver archivo</a:t>
            </a:r>
            <a:r>
              <a:rPr lang="es-ES" dirty="0"/>
              <a:t>&gt; </a:t>
            </a:r>
          </a:p>
          <a:p>
            <a:pPr marL="342900" indent="-342900" algn="just">
              <a:buAutoNum type="arabicPeriod"/>
            </a:pPr>
            <a:r>
              <a:rPr lang="es-ES" dirty="0"/>
              <a:t>De ser necesario, eliminarlo en el botón con el &lt;</a:t>
            </a:r>
            <a:r>
              <a:rPr lang="es-CL" dirty="0"/>
              <a:t>bote de basura</a:t>
            </a:r>
            <a:r>
              <a:rPr lang="es-ES" dirty="0"/>
              <a:t>&gt;</a:t>
            </a:r>
          </a:p>
          <a:p>
            <a:pPr marL="342900" indent="-342900" algn="just">
              <a:buAutoNum type="arabicPeriod"/>
            </a:pPr>
            <a:r>
              <a:rPr lang="es-ES" dirty="0"/>
              <a:t>Para adjuntar un archivo, dar </a:t>
            </a:r>
            <a:r>
              <a:rPr lang="es-ES" dirty="0" err="1"/>
              <a:t>click</a:t>
            </a:r>
            <a:r>
              <a:rPr lang="es-ES" dirty="0"/>
              <a:t> en &lt;</a:t>
            </a:r>
            <a:r>
              <a:rPr lang="es-CL" dirty="0" err="1"/>
              <a:t>browse</a:t>
            </a:r>
            <a:r>
              <a:rPr lang="es-CL" dirty="0"/>
              <a:t>&gt;</a:t>
            </a:r>
            <a:r>
              <a:rPr lang="es-ES" dirty="0"/>
              <a:t>&gt;, elegir el documento que corresponda.</a:t>
            </a:r>
          </a:p>
          <a:p>
            <a:pPr marL="342900" indent="-342900" algn="just">
              <a:buAutoNum type="arabicPeriod"/>
            </a:pPr>
            <a:r>
              <a:rPr lang="es-ES" dirty="0"/>
              <a:t>Sólo se admite formato PDF, JPG o cualquier otro formato de fotografía.</a:t>
            </a:r>
            <a:endParaRPr lang="es-CL" dirty="0"/>
          </a:p>
        </p:txBody>
      </p:sp>
      <p:sp>
        <p:nvSpPr>
          <p:cNvPr id="15" name="Rectángulo 14"/>
          <p:cNvSpPr/>
          <p:nvPr/>
        </p:nvSpPr>
        <p:spPr>
          <a:xfrm>
            <a:off x="384401" y="3837625"/>
            <a:ext cx="11615230" cy="859303"/>
          </a:xfrm>
          <a:prstGeom prst="rect">
            <a:avLst/>
          </a:prstGeom>
          <a:noFill/>
          <a:ln w="19050">
            <a:solidFill>
              <a:srgbClr val="FAAD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Rectángulo 1"/>
          <p:cNvSpPr/>
          <p:nvPr/>
        </p:nvSpPr>
        <p:spPr>
          <a:xfrm>
            <a:off x="384401" y="3885068"/>
            <a:ext cx="11603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/>
              <a:t>INSISTIR UNA ORDEN PENDIENTE </a:t>
            </a:r>
            <a:r>
              <a:rPr lang="es-ES" dirty="0"/>
              <a:t>Permite generar insistencia de órdenes que no han sido gestionadas y el cliente se encuentra en espera de solución. (Escalar incumplimiento).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322034" y="4968971"/>
            <a:ext cx="50673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s-ES" dirty="0"/>
              <a:t>Buscar la orden por n° de OT </a:t>
            </a:r>
          </a:p>
          <a:p>
            <a:pPr marL="342900" indent="-342900">
              <a:buAutoNum type="arabicPeriod"/>
            </a:pPr>
            <a:r>
              <a:rPr lang="es-ES" dirty="0"/>
              <a:t>Dar </a:t>
            </a:r>
            <a:r>
              <a:rPr lang="es-ES" dirty="0" err="1"/>
              <a:t>click</a:t>
            </a:r>
            <a:r>
              <a:rPr lang="es-ES" dirty="0"/>
              <a:t> en &lt;</a:t>
            </a:r>
            <a:r>
              <a:rPr lang="es-CL" dirty="0"/>
              <a:t>Re insistir</a:t>
            </a:r>
            <a:r>
              <a:rPr lang="es-ES" dirty="0"/>
              <a:t>&gt;</a:t>
            </a:r>
          </a:p>
          <a:p>
            <a:pPr marL="342900" indent="-342900">
              <a:buAutoNum type="arabicPeriod"/>
            </a:pPr>
            <a:r>
              <a:rPr lang="es-ES" dirty="0"/>
              <a:t>En las observaciones, indicar motivo por el cual se abre nuevamente la orden</a:t>
            </a:r>
            <a:endParaRPr lang="es-CL" dirty="0"/>
          </a:p>
        </p:txBody>
      </p:sp>
      <p:sp>
        <p:nvSpPr>
          <p:cNvPr id="17" name="Rectángulo 16"/>
          <p:cNvSpPr/>
          <p:nvPr/>
        </p:nvSpPr>
        <p:spPr>
          <a:xfrm>
            <a:off x="5832764" y="4968970"/>
            <a:ext cx="61546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4. En la ventana siguiente, debes volver a poner una observaciones adicional a la que ya tiene el requerimiento pendiente, con un mínimo de 10 caracteres en el comentario </a:t>
            </a:r>
            <a:endParaRPr lang="es-CL" dirty="0"/>
          </a:p>
        </p:txBody>
      </p:sp>
      <p:sp>
        <p:nvSpPr>
          <p:cNvPr id="18" name="Flecha abajo 17"/>
          <p:cNvSpPr/>
          <p:nvPr/>
        </p:nvSpPr>
        <p:spPr>
          <a:xfrm>
            <a:off x="11388436" y="1446250"/>
            <a:ext cx="401782" cy="89467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 abajo 18"/>
          <p:cNvSpPr/>
          <p:nvPr/>
        </p:nvSpPr>
        <p:spPr>
          <a:xfrm>
            <a:off x="11388436" y="4674457"/>
            <a:ext cx="401782" cy="89467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5695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1878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12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12000</TotalTime>
  <Words>934</Words>
  <Application>Microsoft Office PowerPoint</Application>
  <PresentationFormat>Panorámica</PresentationFormat>
  <Paragraphs>110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Tema de Office</vt:lpstr>
      <vt:lpstr>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Moreno Kruger Rodrigo Felipe, CLAROCHILE</cp:lastModifiedBy>
  <cp:revision>41</cp:revision>
  <dcterms:created xsi:type="dcterms:W3CDTF">2023-02-20T13:59:36Z</dcterms:created>
  <dcterms:modified xsi:type="dcterms:W3CDTF">2023-04-20T12:54:42Z</dcterms:modified>
</cp:coreProperties>
</file>