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4" r:id="rId2"/>
  </p:sldMasterIdLst>
  <p:notesMasterIdLst>
    <p:notesMasterId r:id="rId20"/>
  </p:notesMasterIdLst>
  <p:sldIdLst>
    <p:sldId id="256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85" r:id="rId12"/>
    <p:sldId id="277" r:id="rId13"/>
    <p:sldId id="278" r:id="rId14"/>
    <p:sldId id="280" r:id="rId15"/>
    <p:sldId id="281" r:id="rId16"/>
    <p:sldId id="286" r:id="rId17"/>
    <p:sldId id="282" r:id="rId18"/>
    <p:sldId id="263" r:id="rId1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8A7"/>
    <a:srgbClr val="0994A6"/>
    <a:srgbClr val="FAAD0A"/>
    <a:srgbClr val="FA3F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8EC225-C535-29CB-4C95-D6825B042E25}" v="1" dt="2023-04-03T13:27:10.574"/>
    <p1510:client id="{2A6824B7-FFA2-A7A0-6CD6-009F5B5EFE73}" v="6" dt="2023-03-24T19:35:33.395"/>
    <p1510:client id="{31481E3F-3D1B-842C-F61B-3139E4180F37}" v="41" dt="2023-04-05T13:16:45.080"/>
    <p1510:client id="{58D2C758-EDF9-B310-6736-97FCB26447ED}" v="5" dt="2023-04-19T13:27:46.941"/>
    <p1510:client id="{68AEA63E-6E0A-6BC6-9F35-DA69E6A797B7}" v="157" dt="2023-03-27T15:25:00.369"/>
    <p1510:client id="{693B560C-53E7-E2C3-1A91-6A2CD8D8B0AD}" v="219" dt="2023-03-31T18:30:02.048"/>
    <p1510:client id="{868B5C49-E424-4181-90BB-361640AFA80B}" v="94" dt="2023-03-31T16:23:18.036"/>
    <p1510:client id="{C32F6777-B882-1946-8BD2-5F904A4AB255}" v="515" dt="2023-03-31T19:09:12.500"/>
    <p1510:client id="{C6EBECA1-C546-3EF7-2730-E7EE47B12D21}" v="2" dt="2023-03-30T14:27:11.276"/>
    <p1510:client id="{CA9871ED-A015-F94F-749D-943C9C5DE870}" v="66" dt="2023-03-31T21:54:32.564"/>
    <p1510:client id="{CFB78801-9DDE-728F-4CA9-72FFCE0CB215}" v="307" dt="2023-04-05T18:39:54.645"/>
    <p1510:client id="{D3A15C99-AD12-2118-63B5-16FE4E4D2725}" v="4" dt="2023-04-06T01:18:21.959"/>
    <p1510:client id="{F8E41698-6FA5-4A55-EF1F-E67C0C8FF72E}" v="1" dt="2023-03-27T20:50:56.1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83955" autoAdjust="0"/>
  </p:normalViewPr>
  <p:slideViewPr>
    <p:cSldViewPr snapToGrid="0">
      <p:cViewPr varScale="1">
        <p:scale>
          <a:sx n="91" d="100"/>
          <a:sy n="91" d="100"/>
        </p:scale>
        <p:origin x="57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microsoft.com/office/2015/10/relationships/revisionInfo" Target="revisionInfo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nriquez Gonzalez Nicolas Andres, CLAROCHILE" userId="S::nicolas.henriquez@clarochile.cl::713137e2-eea8-4f61-9c15-09817a6bcc35" providerId="AD" clId="Web-{58D2C758-EDF9-B310-6736-97FCB26447ED}"/>
    <pc:docChg chg="delSld sldOrd">
      <pc:chgData name="Henriquez Gonzalez Nicolas Andres, CLAROCHILE" userId="S::nicolas.henriquez@clarochile.cl::713137e2-eea8-4f61-9c15-09817a6bcc35" providerId="AD" clId="Web-{58D2C758-EDF9-B310-6736-97FCB26447ED}" dt="2023-04-19T13:27:46.941" v="4"/>
      <pc:docMkLst>
        <pc:docMk/>
      </pc:docMkLst>
      <pc:sldChg chg="ord">
        <pc:chgData name="Henriquez Gonzalez Nicolas Andres, CLAROCHILE" userId="S::nicolas.henriquez@clarochile.cl::713137e2-eea8-4f61-9c15-09817a6bcc35" providerId="AD" clId="Web-{58D2C758-EDF9-B310-6736-97FCB26447ED}" dt="2023-04-19T13:27:22.441" v="1"/>
        <pc:sldMkLst>
          <pc:docMk/>
          <pc:sldMk cId="263047087" sldId="263"/>
        </pc:sldMkLst>
      </pc:sldChg>
      <pc:sldChg chg="ord">
        <pc:chgData name="Henriquez Gonzalez Nicolas Andres, CLAROCHILE" userId="S::nicolas.henriquez@clarochile.cl::713137e2-eea8-4f61-9c15-09817a6bcc35" providerId="AD" clId="Web-{58D2C758-EDF9-B310-6736-97FCB26447ED}" dt="2023-04-19T13:27:46.941" v="4"/>
        <pc:sldMkLst>
          <pc:docMk/>
          <pc:sldMk cId="3927359570" sldId="282"/>
        </pc:sldMkLst>
      </pc:sldChg>
      <pc:sldChg chg="del">
        <pc:chgData name="Henriquez Gonzalez Nicolas Andres, CLAROCHILE" userId="S::nicolas.henriquez@clarochile.cl::713137e2-eea8-4f61-9c15-09817a6bcc35" providerId="AD" clId="Web-{58D2C758-EDF9-B310-6736-97FCB26447ED}" dt="2023-04-19T13:27:17.878" v="0"/>
        <pc:sldMkLst>
          <pc:docMk/>
          <pc:sldMk cId="2416063419" sldId="287"/>
        </pc:sldMkLst>
      </pc:sldChg>
      <pc:sldChg chg="del">
        <pc:chgData name="Henriquez Gonzalez Nicolas Andres, CLAROCHILE" userId="S::nicolas.henriquez@clarochile.cl::713137e2-eea8-4f61-9c15-09817a6bcc35" providerId="AD" clId="Web-{58D2C758-EDF9-B310-6736-97FCB26447ED}" dt="2023-04-19T13:27:31.284" v="2"/>
        <pc:sldMkLst>
          <pc:docMk/>
          <pc:sldMk cId="2937115739" sldId="28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493C57-495A-45E5-9F61-D7B45B75B461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363DF6-A986-4D6E-B111-99274E095F2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26976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363DF6-A986-4D6E-B111-99274E095F21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08081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363DF6-A986-4D6E-B111-99274E095F21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4653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ENFOCARSE EN LOS 3 CANALES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363DF6-A986-4D6E-B111-99274E095F21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478491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63DF6-A986-4D6E-B111-99274E095F21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97513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>
                <a:cs typeface="Calibri"/>
              </a:rPr>
              <a:t>¿</a:t>
            </a:r>
            <a:r>
              <a:rPr lang="en-US" baseline="0" dirty="0" err="1">
                <a:cs typeface="Calibri"/>
              </a:rPr>
              <a:t>que</a:t>
            </a:r>
            <a:r>
              <a:rPr lang="en-US" baseline="0" dirty="0">
                <a:cs typeface="Calibri"/>
              </a:rPr>
              <a:t> </a:t>
            </a:r>
            <a:r>
              <a:rPr lang="en-US" baseline="0" dirty="0" err="1">
                <a:cs typeface="Calibri"/>
              </a:rPr>
              <a:t>pasa</a:t>
            </a:r>
            <a:r>
              <a:rPr lang="en-US" baseline="0" dirty="0">
                <a:cs typeface="Calibri"/>
              </a:rPr>
              <a:t> </a:t>
            </a:r>
            <a:r>
              <a:rPr lang="en-US" baseline="0" dirty="0" err="1">
                <a:cs typeface="Calibri"/>
              </a:rPr>
              <a:t>si</a:t>
            </a:r>
            <a:r>
              <a:rPr lang="en-US" baseline="0" dirty="0">
                <a:cs typeface="Calibri"/>
              </a:rPr>
              <a:t> un </a:t>
            </a:r>
            <a:r>
              <a:rPr lang="en-US" baseline="0" dirty="0" err="1">
                <a:cs typeface="Calibri"/>
              </a:rPr>
              <a:t>cliente</a:t>
            </a:r>
            <a:r>
              <a:rPr lang="en-US" baseline="0" dirty="0">
                <a:cs typeface="Calibri"/>
              </a:rPr>
              <a:t> </a:t>
            </a:r>
            <a:r>
              <a:rPr lang="en-US" baseline="0" dirty="0" err="1">
                <a:cs typeface="Calibri"/>
              </a:rPr>
              <a:t>aun</a:t>
            </a:r>
            <a:r>
              <a:rPr lang="en-US" baseline="0" dirty="0">
                <a:cs typeface="Calibri"/>
              </a:rPr>
              <a:t> </a:t>
            </a:r>
            <a:r>
              <a:rPr lang="en-US" baseline="0" dirty="0" err="1">
                <a:cs typeface="Calibri"/>
              </a:rPr>
              <a:t>presenta</a:t>
            </a:r>
            <a:r>
              <a:rPr lang="en-US" baseline="0" dirty="0">
                <a:cs typeface="Calibri"/>
              </a:rPr>
              <a:t> </a:t>
            </a:r>
            <a:r>
              <a:rPr lang="en-US" baseline="0" dirty="0" err="1">
                <a:cs typeface="Calibri"/>
              </a:rPr>
              <a:t>falla</a:t>
            </a:r>
            <a:r>
              <a:rPr lang="en-US" baseline="0" dirty="0">
                <a:cs typeface="Calibri"/>
              </a:rPr>
              <a:t> y </a:t>
            </a:r>
            <a:r>
              <a:rPr lang="en-US" baseline="0" dirty="0" err="1">
                <a:cs typeface="Calibri"/>
              </a:rPr>
              <a:t>quiere</a:t>
            </a:r>
            <a:r>
              <a:rPr lang="en-US" baseline="0" dirty="0">
                <a:cs typeface="Calibri"/>
              </a:rPr>
              <a:t> el </a:t>
            </a:r>
            <a:r>
              <a:rPr lang="en-US" baseline="0" dirty="0" err="1">
                <a:cs typeface="Calibri"/>
              </a:rPr>
              <a:t>dsto</a:t>
            </a:r>
            <a:r>
              <a:rPr lang="en-US" baseline="0" dirty="0">
                <a:cs typeface="Calibri"/>
              </a:rPr>
              <a:t>, </a:t>
            </a:r>
            <a:r>
              <a:rPr lang="en-US" dirty="0">
                <a:cs typeface="Calibri"/>
              </a:rPr>
              <a:t>El</a:t>
            </a:r>
            <a:r>
              <a:rPr lang="en-US" baseline="0" dirty="0">
                <a:cs typeface="Calibri"/>
              </a:rPr>
              <a:t> </a:t>
            </a:r>
            <a:r>
              <a:rPr lang="en-US" baseline="0" dirty="0" err="1">
                <a:cs typeface="Calibri"/>
              </a:rPr>
              <a:t>descuento</a:t>
            </a:r>
            <a:r>
              <a:rPr lang="en-US" baseline="0" dirty="0">
                <a:cs typeface="Calibri"/>
              </a:rPr>
              <a:t> se </a:t>
            </a:r>
            <a:r>
              <a:rPr lang="en-US" baseline="0" dirty="0" err="1">
                <a:cs typeface="Calibri"/>
              </a:rPr>
              <a:t>aplicará</a:t>
            </a:r>
            <a:r>
              <a:rPr lang="en-US" baseline="0" dirty="0">
                <a:cs typeface="Calibri"/>
              </a:rPr>
              <a:t> en la </a:t>
            </a:r>
            <a:r>
              <a:rPr lang="en-US" baseline="0" dirty="0" err="1">
                <a:cs typeface="Calibri"/>
              </a:rPr>
              <a:t>boleta</a:t>
            </a:r>
            <a:r>
              <a:rPr lang="en-US" baseline="0" dirty="0">
                <a:cs typeface="Calibri"/>
              </a:rPr>
              <a:t> </a:t>
            </a:r>
            <a:r>
              <a:rPr lang="en-US" baseline="0" dirty="0" err="1">
                <a:cs typeface="Calibri"/>
              </a:rPr>
              <a:t>emitida</a:t>
            </a:r>
            <a:r>
              <a:rPr lang="en-US" baseline="0" dirty="0">
                <a:cs typeface="Calibri"/>
              </a:rPr>
              <a:t> o </a:t>
            </a:r>
            <a:r>
              <a:rPr lang="en-US" baseline="0" dirty="0" err="1">
                <a:cs typeface="Calibri"/>
              </a:rPr>
              <a:t>proxima</a:t>
            </a:r>
            <a:r>
              <a:rPr lang="en-US" baseline="0" dirty="0">
                <a:cs typeface="Calibri"/>
              </a:rPr>
              <a:t> a </a:t>
            </a:r>
            <a:r>
              <a:rPr lang="en-US" baseline="0" dirty="0" err="1">
                <a:cs typeface="Calibri"/>
              </a:rPr>
              <a:t>facturar</a:t>
            </a:r>
            <a:r>
              <a:rPr lang="en-US" baseline="0" dirty="0">
                <a:cs typeface="Calibri"/>
              </a:rPr>
              <a:t>?</a:t>
            </a:r>
            <a:endParaRPr lang="en-US" dirty="0">
              <a:cs typeface="Calibri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363DF6-A986-4D6E-B111-99274E095F21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516927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>
                <a:cs typeface="Calibri"/>
              </a:rPr>
              <a:t>Informar</a:t>
            </a:r>
            <a:r>
              <a:rPr lang="en-US" dirty="0">
                <a:cs typeface="Calibri"/>
              </a:rPr>
              <a:t> clave </a:t>
            </a:r>
            <a:r>
              <a:rPr lang="en-US" dirty="0" err="1">
                <a:cs typeface="Calibri"/>
              </a:rPr>
              <a:t>estado</a:t>
            </a:r>
            <a:r>
              <a:rPr lang="en-US" dirty="0">
                <a:cs typeface="Calibri"/>
              </a:rPr>
              <a:t> de </a:t>
            </a:r>
            <a:r>
              <a:rPr lang="en-US" dirty="0" err="1">
                <a:cs typeface="Calibri"/>
              </a:rPr>
              <a:t>cte</a:t>
            </a:r>
            <a:r>
              <a:rPr lang="en-US" dirty="0">
                <a:cs typeface="Calibri"/>
              </a:rPr>
              <a:t> </a:t>
            </a:r>
            <a:r>
              <a:rPr lang="en-US" dirty="0" err="1">
                <a:cs typeface="Calibri"/>
              </a:rPr>
              <a:t>sucursal</a:t>
            </a:r>
            <a:r>
              <a:rPr lang="en-US" dirty="0">
                <a:cs typeface="Calibri"/>
              </a:rPr>
              <a:t> kt2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363DF6-A986-4D6E-B111-99274E095F21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378310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Se </a:t>
            </a:r>
            <a:r>
              <a:rPr lang="en-US" dirty="0" err="1">
                <a:cs typeface="Calibri"/>
              </a:rPr>
              <a:t>trasferencia</a:t>
            </a:r>
            <a:endParaRPr lang="es-ES" dirty="0" err="1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363DF6-A986-4D6E-B111-99274E095F21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10308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1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310AE3-DF01-0516-E153-3BD40B7F2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700536B-055E-AF90-F87D-0BAE0BDB1B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7F3DB8-F73E-79C0-D029-60E117B8A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0CF50B-290C-8BE5-C601-D6094748D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03DC88-3ABB-E84B-8434-BD856A6F9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título 1">
            <a:extLst>
              <a:ext uri="{FF2B5EF4-FFF2-40B4-BE49-F238E27FC236}">
                <a16:creationId xmlns:a16="http://schemas.microsoft.com/office/drawing/2014/main" id="{E7A58D3A-CD79-CC68-357B-14F0039A4BF0}"/>
              </a:ext>
            </a:extLst>
          </p:cNvPr>
          <p:cNvSpPr txBox="1">
            <a:spLocks/>
          </p:cNvSpPr>
          <p:nvPr userDrawn="1"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8" name="Marcador de texto 2">
            <a:extLst>
              <a:ext uri="{FF2B5EF4-FFF2-40B4-BE49-F238E27FC236}">
                <a16:creationId xmlns:a16="http://schemas.microsoft.com/office/drawing/2014/main" id="{5883C7CF-A347-CAD8-207E-4907D2AC9192}"/>
              </a:ext>
            </a:extLst>
          </p:cNvPr>
          <p:cNvSpPr txBox="1">
            <a:spLocks/>
          </p:cNvSpPr>
          <p:nvPr userDrawn="1"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9" name="Marcador de fecha 3">
            <a:extLst>
              <a:ext uri="{FF2B5EF4-FFF2-40B4-BE49-F238E27FC236}">
                <a16:creationId xmlns:a16="http://schemas.microsoft.com/office/drawing/2014/main" id="{85703CCE-B2D9-A4B5-83C0-BEEE6F26FD9F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E36D433-4CD3-0A4C-B145-6C54EF0B8003}" type="datetimeFigureOut">
              <a:rPr lang="es-CL" smtClean="0"/>
              <a:pPr/>
              <a:t>19-04-2023</a:t>
            </a:fld>
            <a:endParaRPr lang="es-CL"/>
          </a:p>
        </p:txBody>
      </p:sp>
      <p:sp>
        <p:nvSpPr>
          <p:cNvPr id="10" name="Marcador de número de diapositiva 5">
            <a:extLst>
              <a:ext uri="{FF2B5EF4-FFF2-40B4-BE49-F238E27FC236}">
                <a16:creationId xmlns:a16="http://schemas.microsoft.com/office/drawing/2014/main" id="{041EEC72-21E5-285C-80AF-DD9B5C7ADDE2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EF3C21-7AF6-F949-8655-CBA8E87E80E5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97F218A-5B21-A3C7-F461-D17E46B0BD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17830" cy="6858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AB73BDF-B0A7-F146-4314-4A6F13A1AC7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54934BF-16C9-030C-B7BB-E4CDB7443DF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12F2777-1A07-9DE4-8F2C-F19A2341694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3FC9E449-3D0A-AD3D-E747-7363BC08A6C6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B555962-1B13-ED63-A00D-E1CDD2F5AAB9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354255" y="948762"/>
            <a:ext cx="5784199" cy="461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69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ED0095-9F98-8429-06D6-CD39756E8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9ABD44-ECA7-231B-37D2-EFE504C797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45D0A9-1327-BD35-BA0D-C33C04509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A1D0A0-243E-2EFF-89F5-3F2C5A65C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850DD4-634B-789B-707E-3AF46B27E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:a16="http://schemas.microsoft.com/office/drawing/2014/main" id="{427F8E23-4030-0CBE-7B4B-9AAC0FBDF401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19-04-2023</a:t>
            </a:fld>
            <a:endParaRPr lang="es-CL"/>
          </a:p>
        </p:txBody>
      </p: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4AD8F159-3999-D981-F137-2F9AAC4C8963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0B7EB06-7373-8ED1-B7A1-5B881DBD3E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50800"/>
            <a:ext cx="12196291" cy="69088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76509D4-6E2B-376F-3C6B-E505D94A9A9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-101600"/>
            <a:ext cx="6747387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D9DE0F6-715C-0B7D-690E-9691721FA7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E05BBEB6-2A79-D9B6-31F0-BA051A2B099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CDBBF34-7E90-A897-398F-93C5A9B1DF4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6FB9AC7E-74D9-6F68-283F-B9471E99DBA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128290"/>
            <a:ext cx="2527300" cy="12954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F7FEBD04-72D0-76DE-D31A-582534F03AEC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66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89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0890FF-C5CF-6FDE-5B9A-C4B5C4F08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EE04875-478B-FD4F-C52D-C309886A0C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0CE022-475F-58AF-EAD4-E3D15EC68E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1E2025-25B0-965D-8573-BC1C84245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184B5A8-0138-9975-C0FE-235EF815C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065E18-2EB2-7C30-37B0-545B71255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BB61DFCC-D85C-1E96-8757-E55EE5D1A42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endParaRPr lang="es-CL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62B4C77-BB9F-AA96-E396-0921C8A7D1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01600"/>
            <a:ext cx="12196291" cy="69596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3478250-EC87-35FF-249D-CBB51BF912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9000"/>
          </a:blip>
          <a:stretch>
            <a:fillRect/>
          </a:stretch>
        </p:blipFill>
        <p:spPr>
          <a:xfrm flipH="1">
            <a:off x="-2" y="-101600"/>
            <a:ext cx="6720839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59AC7B1-C327-8814-DDD6-416A76AC05F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368357" y="1954213"/>
            <a:ext cx="5268912" cy="526891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2CBEE49-FBE7-C3BE-6DC2-4F8566A1667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 rot="21356350">
            <a:off x="3343485" y="1793876"/>
            <a:ext cx="914400" cy="8128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C3C7D105-CB9A-AAD9-C851-9E8B3F1E482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38370" y="1753794"/>
            <a:ext cx="914400" cy="80010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4039ACD2-3C77-C86A-9554-9277E9D2F1A7}"/>
              </a:ext>
            </a:extLst>
          </p:cNvPr>
          <p:cNvSpPr txBox="1"/>
          <p:nvPr userDrawn="1"/>
        </p:nvSpPr>
        <p:spPr>
          <a:xfrm>
            <a:off x="1245136" y="770533"/>
            <a:ext cx="304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>
                <a:solidFill>
                  <a:srgbClr val="FAAD0A"/>
                </a:solidFill>
              </a:rPr>
              <a:t>¿Dudas?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B20129E-777E-A356-F3F7-94C47413411A}"/>
              </a:ext>
            </a:extLst>
          </p:cNvPr>
          <p:cNvSpPr txBox="1"/>
          <p:nvPr userDrawn="1"/>
        </p:nvSpPr>
        <p:spPr>
          <a:xfrm>
            <a:off x="6720838" y="2834343"/>
            <a:ext cx="47874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>
                <a:solidFill>
                  <a:srgbClr val="FAAD0A"/>
                </a:solidFill>
              </a:rPr>
              <a:t>¡</a:t>
            </a:r>
            <a:r>
              <a:rPr lang="es-CL" sz="5400">
                <a:solidFill>
                  <a:srgbClr val="FAAD0A"/>
                </a:solidFill>
              </a:rPr>
              <a:t>Es tiempo de </a:t>
            </a:r>
            <a:r>
              <a:rPr lang="es-CL" sz="5400" b="1">
                <a:solidFill>
                  <a:srgbClr val="FAAD0A"/>
                </a:solidFill>
              </a:rPr>
              <a:t>resolverlas!</a:t>
            </a:r>
          </a:p>
        </p:txBody>
      </p:sp>
    </p:spTree>
    <p:extLst>
      <p:ext uri="{BB962C8B-B14F-4D97-AF65-F5344CB8AC3E}">
        <p14:creationId xmlns:p14="http://schemas.microsoft.com/office/powerpoint/2010/main" val="1985066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0B2E15B5-FE4C-F0C1-1C7A-0D07B31354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C62D1D8D-2202-DE42-DE7F-2A4C34828437}"/>
              </a:ext>
            </a:extLst>
          </p:cNvPr>
          <p:cNvSpPr txBox="1"/>
          <p:nvPr userDrawn="1"/>
        </p:nvSpPr>
        <p:spPr>
          <a:xfrm>
            <a:off x="5625706" y="3099217"/>
            <a:ext cx="57624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>
                <a:solidFill>
                  <a:srgbClr val="FAAD0A"/>
                </a:solidFill>
              </a:rPr>
              <a:t>¡Llego el momento!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CE36615-A38F-C9DF-30EE-F99C5EEEAF58}"/>
              </a:ext>
            </a:extLst>
          </p:cNvPr>
          <p:cNvSpPr txBox="1"/>
          <p:nvPr userDrawn="1"/>
        </p:nvSpPr>
        <p:spPr>
          <a:xfrm>
            <a:off x="5625707" y="3786452"/>
            <a:ext cx="57624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b="0">
                <a:solidFill>
                  <a:srgbClr val="0998A7"/>
                </a:solidFill>
              </a:rPr>
              <a:t>Pongamos a prueba tus </a:t>
            </a:r>
          </a:p>
          <a:p>
            <a:pPr algn="ctr"/>
            <a:r>
              <a:rPr lang="es-CL" sz="3600" b="1">
                <a:solidFill>
                  <a:srgbClr val="0998A7"/>
                </a:solidFill>
              </a:rPr>
              <a:t>CONOCIMIENTOS</a:t>
            </a:r>
          </a:p>
        </p:txBody>
      </p:sp>
      <p:pic>
        <p:nvPicPr>
          <p:cNvPr id="3078" name="Picture 6" descr="Creative Idea icon PNG and SVG Vector Free Download">
            <a:extLst>
              <a:ext uri="{FF2B5EF4-FFF2-40B4-BE49-F238E27FC236}">
                <a16:creationId xmlns:a16="http://schemas.microsoft.com/office/drawing/2014/main" id="{A09266F3-740C-41A6-E3CE-ED6B3A6EDF9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7033" y="1996970"/>
            <a:ext cx="1033356" cy="110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245385F0-B177-5079-2584-791B0DF24D0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flipH="1">
            <a:off x="-1882112" y="1109272"/>
            <a:ext cx="8653482" cy="586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413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fecha 3">
            <a:extLst>
              <a:ext uri="{FF2B5EF4-FFF2-40B4-BE49-F238E27FC236}">
                <a16:creationId xmlns:a16="http://schemas.microsoft.com/office/drawing/2014/main" id="{70A0840B-B424-889C-F5D1-3C093360D664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19-04-2023</a:t>
            </a:fld>
            <a:endParaRPr lang="es-CL"/>
          </a:p>
        </p:txBody>
      </p:sp>
      <p:sp>
        <p:nvSpPr>
          <p:cNvPr id="11" name="Marcador de número de diapositiva 5">
            <a:extLst>
              <a:ext uri="{FF2B5EF4-FFF2-40B4-BE49-F238E27FC236}">
                <a16:creationId xmlns:a16="http://schemas.microsoft.com/office/drawing/2014/main" id="{17CB7230-806A-D3D4-ACF7-E6FB9010A1BA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2B33EAEA-15C6-A66D-675A-9E6A805A42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69D2E10B-ACCB-9095-99AB-1474E210A2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89171FF-CE33-7861-E93D-83E9E05EFE5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FF44CDF-29E3-FE53-C7A6-770B8DD1D26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1874BD60-3130-C7DB-5D8D-01ADCD3747B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0C66F48-B5D6-6D6C-E01F-E0EBEDF24A0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E53BC60-421A-CE92-A732-5C9D73C8BC5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47C85709-D627-A492-9C5D-2A63D65C57B8}"/>
              </a:ext>
            </a:extLst>
          </p:cNvPr>
          <p:cNvSpPr txBox="1"/>
          <p:nvPr userDrawn="1"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1407211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AF074F-59BE-F676-99EF-812E62C2D0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8EB548-2A04-6582-E3B1-A3A69E2F3C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2EDE71-90FB-936F-D5E6-CF9F48BAC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7629-A7D4-6144-9EB2-E15A8C92F279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2C84B7-BB69-C3A6-E2D4-348977415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2D2DF5-3320-BC48-E956-D23261328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2254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745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heme" Target="../theme/theme2.xml"/><Relationship Id="rId7" Type="http://schemas.openxmlformats.org/officeDocument/2006/relationships/image" Target="../media/image19.emf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0D6520E-DB95-9EEE-6CA3-02CCC3510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B00BA1B-294B-1A1C-3F83-D5AC40CD4E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A3DF5E-63F2-7B72-2699-EE143C6D2F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8CD8E-723E-6C4A-B9FA-8AD2FB9DAC0F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329318-7E9C-0D04-2A29-4720384119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A8C030-5B21-A781-4912-A7B075DD55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154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7" r:id="rId5"/>
    <p:sldLayoutId id="2147483653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D89681E-64D5-3FE7-B41E-42E1321CE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BF679A4-DEAD-1198-B461-31F1DE443A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B0E565-906D-DCB6-1A52-031BD933BC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27629-A7D4-6144-9EB2-E15A8C92F279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A70DE6-F0B4-D297-C1FF-BBCE624186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A443A1-E6C1-9126-C886-4B71E61159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A3E68CB-3F44-15F2-790B-B975C1ED04B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6E239FA-9C53-A856-12E5-DB31307B9A0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alphaModFix amt="59000"/>
          </a:blip>
          <a:stretch>
            <a:fillRect/>
          </a:stretch>
        </p:blipFill>
        <p:spPr>
          <a:xfrm flipH="1">
            <a:off x="-1" y="0"/>
            <a:ext cx="6720839" cy="69596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A137452-DE59-7828-7400-D4F2F7CAA9D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067227" y="3649135"/>
            <a:ext cx="4764092" cy="19733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EA51232-51E4-6FB0-0C11-E5B107598BE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-4290" y="0"/>
            <a:ext cx="1528290" cy="89670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EDD91B0-2AD8-9666-5FA3-653B6BC888BF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 rot="10800000">
            <a:off x="9482610" y="5961299"/>
            <a:ext cx="1528290" cy="8967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08239D8D-EC62-4226-4469-95052AC17C57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67143" y="5741312"/>
            <a:ext cx="3382286" cy="105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474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emf"/><Relationship Id="rId4" Type="http://schemas.openxmlformats.org/officeDocument/2006/relationships/image" Target="../media/image2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21.em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emf"/><Relationship Id="rId5" Type="http://schemas.openxmlformats.org/officeDocument/2006/relationships/image" Target="../media/image23.emf"/><Relationship Id="rId4" Type="http://schemas.openxmlformats.org/officeDocument/2006/relationships/image" Target="../media/image2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21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emf"/><Relationship Id="rId5" Type="http://schemas.openxmlformats.org/officeDocument/2006/relationships/image" Target="../media/image23.emf"/><Relationship Id="rId4" Type="http://schemas.openxmlformats.org/officeDocument/2006/relationships/hyperlink" Target="http://10.43.97.119/consultaddss/ddss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emf"/><Relationship Id="rId4" Type="http://schemas.openxmlformats.org/officeDocument/2006/relationships/image" Target="../media/image2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emf"/><Relationship Id="rId5" Type="http://schemas.openxmlformats.org/officeDocument/2006/relationships/image" Target="../media/image22.emf"/><Relationship Id="rId4" Type="http://schemas.openxmlformats.org/officeDocument/2006/relationships/image" Target="../media/image2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emf"/><Relationship Id="rId4" Type="http://schemas.openxmlformats.org/officeDocument/2006/relationships/image" Target="../media/image2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emf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Relationship Id="rId9" Type="http://schemas.openxmlformats.org/officeDocument/2006/relationships/image" Target="../media/image22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60.png"/><Relationship Id="rId7" Type="http://schemas.openxmlformats.org/officeDocument/2006/relationships/image" Target="../media/image61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emf"/><Relationship Id="rId5" Type="http://schemas.openxmlformats.org/officeDocument/2006/relationships/image" Target="../media/image22.emf"/><Relationship Id="rId4" Type="http://schemas.openxmlformats.org/officeDocument/2006/relationships/image" Target="../media/image23.emf"/><Relationship Id="rId9" Type="http://schemas.openxmlformats.org/officeDocument/2006/relationships/image" Target="../media/image6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9FB3335-9923-3F12-7331-5D40D87D15C7}"/>
              </a:ext>
            </a:extLst>
          </p:cNvPr>
          <p:cNvSpPr txBox="1"/>
          <p:nvPr/>
        </p:nvSpPr>
        <p:spPr>
          <a:xfrm>
            <a:off x="-333966" y="1427450"/>
            <a:ext cx="6802449" cy="144655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ES" sz="4400" b="1" dirty="0"/>
              <a:t>DESCUENTO DÍAS SIN SERVICIO HFC</a:t>
            </a:r>
            <a:endParaRPr lang="es-CL" sz="4400" b="1" dirty="0"/>
          </a:p>
        </p:txBody>
      </p:sp>
      <p:sp>
        <p:nvSpPr>
          <p:cNvPr id="3" name="Rectángulo 2"/>
          <p:cNvSpPr/>
          <p:nvPr/>
        </p:nvSpPr>
        <p:spPr>
          <a:xfrm>
            <a:off x="1134319" y="3611301"/>
            <a:ext cx="3067291" cy="93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/>
          <p:cNvSpPr txBox="1"/>
          <p:nvPr/>
        </p:nvSpPr>
        <p:spPr>
          <a:xfrm>
            <a:off x="1207210" y="4906530"/>
            <a:ext cx="4386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Canales de atención  </a:t>
            </a:r>
          </a:p>
          <a:p>
            <a:r>
              <a:rPr lang="es-ES" b="1" dirty="0"/>
              <a:t>Sucursales – Canales Digitales – </a:t>
            </a:r>
            <a:r>
              <a:rPr lang="es-ES" b="1" dirty="0" err="1"/>
              <a:t>Call</a:t>
            </a:r>
            <a:r>
              <a:rPr lang="es-ES" b="1" dirty="0"/>
              <a:t> Center </a:t>
            </a:r>
            <a:endParaRPr lang="es-CL" b="1" dirty="0"/>
          </a:p>
        </p:txBody>
      </p:sp>
      <p:pic>
        <p:nvPicPr>
          <p:cNvPr id="9" name="Imagen 7">
            <a:extLst>
              <a:ext uri="{FF2B5EF4-FFF2-40B4-BE49-F238E27FC236}">
                <a16:creationId xmlns:a16="http://schemas.microsoft.com/office/drawing/2014/main" id="{8BB78C58-FEFC-048A-60E9-675123CCF0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5342" y="3197135"/>
            <a:ext cx="1528754" cy="1709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581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3830356" y="136854"/>
            <a:ext cx="3689381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3200" b="1" dirty="0"/>
              <a:t>Días sin servicio HFC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21185" y="2526151"/>
            <a:ext cx="11938612" cy="1231106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just"/>
            <a:r>
              <a:rPr lang="es-CL" sz="2000" b="1" dirty="0">
                <a:latin typeface="Calibri"/>
                <a:ea typeface="Calibri" panose="020F0502020204030204" pitchFamily="34" charset="0"/>
                <a:cs typeface="Times New Roman"/>
              </a:rPr>
              <a:t>¿Qué debemos considerar?</a:t>
            </a:r>
          </a:p>
          <a:p>
            <a:pPr algn="just"/>
            <a:endParaRPr lang="es-CL" b="1" dirty="0">
              <a:latin typeface="Calibri"/>
              <a:ea typeface="Calibri" panose="020F0502020204030204" pitchFamily="34" charset="0"/>
              <a:cs typeface="Times New Roman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CL" dirty="0">
                <a:latin typeface="Calibri"/>
                <a:ea typeface="Calibri" panose="020F0502020204030204" pitchFamily="34" charset="0"/>
                <a:cs typeface="Times New Roman"/>
              </a:rPr>
              <a:t>En caso de que el monto reclamado por “días sin servicio” sea </a:t>
            </a:r>
            <a:r>
              <a:rPr lang="es-CL" b="1" dirty="0">
                <a:latin typeface="Calibri"/>
                <a:ea typeface="Calibri" panose="020F0502020204030204" pitchFamily="34" charset="0"/>
                <a:cs typeface="Times New Roman"/>
              </a:rPr>
              <a:t>menor o igual a $20.000</a:t>
            </a:r>
            <a:r>
              <a:rPr lang="es-CL" dirty="0">
                <a:latin typeface="Calibri"/>
                <a:ea typeface="Calibri" panose="020F0502020204030204" pitchFamily="34" charset="0"/>
                <a:cs typeface="Times New Roman"/>
              </a:rPr>
              <a:t>, se realiza el ajuste en línea.</a:t>
            </a:r>
            <a:endParaRPr lang="es-CL" dirty="0"/>
          </a:p>
          <a:p>
            <a:pPr marL="342900" indent="-342900" algn="just">
              <a:buFont typeface="Calibri" panose="020F0502020204030204" pitchFamily="34" charset="0"/>
              <a:buChar char="-"/>
            </a:pPr>
            <a:endParaRPr lang="es-CL" dirty="0">
              <a:latin typeface="Calibri"/>
              <a:ea typeface="Calibri" panose="020F0502020204030204" pitchFamily="34" charset="0"/>
              <a:cs typeface="Times New Roman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21185" y="3574627"/>
            <a:ext cx="11938612" cy="2308324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CL" dirty="0">
                <a:latin typeface="Calibri"/>
                <a:ea typeface="Calibri" panose="020F0502020204030204" pitchFamily="34" charset="0"/>
                <a:cs typeface="Times New Roman"/>
              </a:rPr>
              <a:t>En caso de que el monto reclamado por “días sin servicio” sea </a:t>
            </a:r>
            <a:r>
              <a:rPr lang="es-CL" b="1" dirty="0">
                <a:latin typeface="Calibri"/>
                <a:ea typeface="Calibri" panose="020F0502020204030204" pitchFamily="34" charset="0"/>
                <a:cs typeface="Times New Roman"/>
              </a:rPr>
              <a:t>mayor a $20.000</a:t>
            </a:r>
            <a:r>
              <a:rPr lang="es-CL" dirty="0">
                <a:latin typeface="Calibri"/>
                <a:ea typeface="Calibri" panose="020F0502020204030204" pitchFamily="34" charset="0"/>
                <a:cs typeface="Times New Roman"/>
              </a:rPr>
              <a:t>, debes ingresar un Reclamo Administrativo, para que sea aprobado por parte de Back Office, indicando al cliente un plazo de solución de máximo 72 </a:t>
            </a:r>
            <a:r>
              <a:rPr lang="es-CL" dirty="0" err="1">
                <a:latin typeface="Calibri"/>
                <a:ea typeface="Calibri" panose="020F0502020204030204" pitchFamily="34" charset="0"/>
                <a:cs typeface="Times New Roman"/>
              </a:rPr>
              <a:t>hrs</a:t>
            </a:r>
            <a:r>
              <a:rPr lang="es-CL" dirty="0">
                <a:latin typeface="Calibri"/>
                <a:ea typeface="Calibri" panose="020F0502020204030204" pitchFamily="34" charset="0"/>
                <a:cs typeface="Times New Roman"/>
              </a:rPr>
              <a:t>. Hábiles.</a:t>
            </a:r>
          </a:p>
          <a:p>
            <a:pPr lvl="0" algn="just">
              <a:spcAft>
                <a:spcPts val="0"/>
              </a:spcAft>
            </a:pPr>
            <a:endParaRPr lang="es-CL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C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el tiempo reclamado por “días sin servicio” es menor a 24 </a:t>
            </a:r>
            <a:r>
              <a:rPr lang="es-CL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hrs</a:t>
            </a:r>
            <a:r>
              <a:rPr lang="es-C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., se debe considerar para el descuento </a:t>
            </a:r>
            <a:r>
              <a:rPr lang="es-C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día de servicio.</a:t>
            </a:r>
          </a:p>
          <a:p>
            <a:pPr algn="just">
              <a:spcAft>
                <a:spcPts val="0"/>
              </a:spcAft>
            </a:pPr>
            <a:endParaRPr lang="es-CL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C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Siempre debes registrar la atención en </a:t>
            </a:r>
            <a:r>
              <a:rPr lang="es-C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Tipifica</a:t>
            </a:r>
            <a:r>
              <a:rPr lang="es-C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al momento de finalizar la atención.</a:t>
            </a:r>
          </a:p>
          <a:p>
            <a:pPr marL="342900" lvl="0" indent="-342900" algn="just">
              <a:spcAft>
                <a:spcPts val="0"/>
              </a:spcAft>
              <a:buFont typeface="Calibri" panose="020F0502020204030204" pitchFamily="34" charset="0"/>
              <a:buChar char="-"/>
            </a:pPr>
            <a:endParaRPr lang="es-CL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C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el cliente nos solicita explícitamente que desea hacer un reclamo por este motivo, siempre debes entregar un </a:t>
            </a:r>
            <a:r>
              <a:rPr lang="es-C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FUR</a:t>
            </a:r>
            <a:r>
              <a:rPr lang="es-C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286603" y="1262821"/>
            <a:ext cx="8570794" cy="1015663"/>
          </a:xfrm>
          <a:prstGeom prst="rect">
            <a:avLst/>
          </a:prstGeom>
          <a:gradFill flip="none" rotWithShape="1">
            <a:gsLst>
              <a:gs pos="0">
                <a:srgbClr val="0998A7">
                  <a:tint val="66000"/>
                  <a:satMod val="160000"/>
                </a:srgbClr>
              </a:gs>
              <a:gs pos="50000">
                <a:srgbClr val="0998A7">
                  <a:tint val="44500"/>
                  <a:satMod val="160000"/>
                </a:srgbClr>
              </a:gs>
              <a:gs pos="100000">
                <a:srgbClr val="0998A7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wrap="square" lIns="91440" tIns="45720" rIns="91440" bIns="45720" rtlCol="0" anchor="t">
            <a:spAutoFit/>
          </a:bodyPr>
          <a:lstStyle>
            <a:defPPr>
              <a:defRPr lang="es-CL"/>
            </a:defPPr>
            <a:lvl1pPr>
              <a:defRPr sz="2000"/>
            </a:lvl1pPr>
          </a:lstStyle>
          <a:p>
            <a:r>
              <a:rPr lang="es-ES" dirty="0"/>
              <a:t>Este procedimiento aplica para todos los casos de cliente, que nos soliciten un descuento en su boleta por una falla masiva o por un inconveniente particular del domicilio</a:t>
            </a:r>
            <a:endParaRPr lang="es-CL" dirty="0"/>
          </a:p>
        </p:txBody>
      </p:sp>
      <p:pic>
        <p:nvPicPr>
          <p:cNvPr id="13" name="Imagen 7">
            <a:extLst>
              <a:ext uri="{FF2B5EF4-FFF2-40B4-BE49-F238E27FC236}">
                <a16:creationId xmlns:a16="http://schemas.microsoft.com/office/drawing/2014/main" id="{3EDCE57A-1AED-8EE2-AE2F-A7E6CB7581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6957" y="1262821"/>
            <a:ext cx="690429" cy="691903"/>
          </a:xfrm>
          <a:prstGeom prst="rect">
            <a:avLst/>
          </a:prstGeom>
        </p:spPr>
      </p:pic>
      <p:pic>
        <p:nvPicPr>
          <p:cNvPr id="14" name="Imagen 6">
            <a:extLst>
              <a:ext uri="{FF2B5EF4-FFF2-40B4-BE49-F238E27FC236}">
                <a16:creationId xmlns:a16="http://schemas.microsoft.com/office/drawing/2014/main" id="{373C1F96-15E3-E17F-D316-9EFD8F4602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7837" y="2058967"/>
            <a:ext cx="735256" cy="657505"/>
          </a:xfrm>
          <a:prstGeom prst="rect">
            <a:avLst/>
          </a:prstGeom>
        </p:spPr>
      </p:pic>
      <p:pic>
        <p:nvPicPr>
          <p:cNvPr id="15" name="Imagen 5">
            <a:extLst>
              <a:ext uri="{FF2B5EF4-FFF2-40B4-BE49-F238E27FC236}">
                <a16:creationId xmlns:a16="http://schemas.microsoft.com/office/drawing/2014/main" id="{709AE64E-3D46-EB7F-0485-05317A47FA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67386" y="2020546"/>
            <a:ext cx="734345" cy="734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878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609842" y="1364650"/>
            <a:ext cx="6742990" cy="400110"/>
          </a:xfrm>
          <a:prstGeom prst="rect">
            <a:avLst/>
          </a:prstGeom>
          <a:gradFill flip="none" rotWithShape="1">
            <a:gsLst>
              <a:gs pos="0">
                <a:srgbClr val="0998A7">
                  <a:tint val="66000"/>
                  <a:satMod val="160000"/>
                </a:srgbClr>
              </a:gs>
              <a:gs pos="50000">
                <a:srgbClr val="0998A7">
                  <a:tint val="44500"/>
                  <a:satMod val="160000"/>
                </a:srgbClr>
              </a:gs>
              <a:gs pos="100000">
                <a:srgbClr val="0998A7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2000" dirty="0"/>
              <a:t>Revisa en SUR, si el descuento se encuentra aplicado</a:t>
            </a:r>
          </a:p>
        </p:txBody>
      </p:sp>
      <p:pic>
        <p:nvPicPr>
          <p:cNvPr id="5" name="Imagen 4"/>
          <p:cNvPicPr/>
          <p:nvPr/>
        </p:nvPicPr>
        <p:blipFill>
          <a:blip r:embed="rId3"/>
          <a:stretch>
            <a:fillRect/>
          </a:stretch>
        </p:blipFill>
        <p:spPr>
          <a:xfrm>
            <a:off x="953162" y="1989368"/>
            <a:ext cx="8356600" cy="3964237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3830356" y="136854"/>
            <a:ext cx="3689381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3200" b="1" dirty="0"/>
              <a:t>Días sin servicio HFC</a:t>
            </a:r>
          </a:p>
        </p:txBody>
      </p:sp>
      <p:sp>
        <p:nvSpPr>
          <p:cNvPr id="2" name="AutoShape 2" descr="data:image/png;base64,%20iVBORw0KGgoAAAANSUhEUgAAAGwAAAB5CAMAAADrozTXAAAAAXNSR0IArs4c6QAAAARnQU1BAACxjwv8YQUAAABjUExURQAAACCfnyCfnyCVqiCXpyCZpiCapSCWqCCXpyCYpiCZpiCXpSCXpyCYpyCZpiCXpiKXpyKZqCKZqCKYpyKYpyKZqCKZqCGYpyGYpyGYpyGZqCGYpyGYpyGYpyGZqCGYpyGYp0MqOdMAAAAgdFJOUwAIEBggKDA4QEhQWGBocHiAh4+Xn6evt7/Hz9ff5+/3v+H4wgAAAAlwSFlzAAAOwwAADsMBx2+oZAAABfVJREFUaEPNm9m2qyAMhh062Hmyo636/k95JAkIiIjAXuv8N1uszVdJTALtThyVFed71Xb6Ps5FSif/RNkBOL2qQ0YvxdbyVhNDUlOu6eWYSi9kfqAy+t2ttQmU9dvQRXEk3VZ13SzZqaw4velUd3MRQyV9ktH6uqBToPzyoxee8Wh3tNicB95JTw2+Fo1Wor1qRWNFOd11JBqxrmPWrvj6nYZB2oGpZktDg45wRWu5wlUZxsCOhkZtwXG/8Im8AetEoxFt4aIrjby1BjOT/sB4NUbQDMGDOzJB6954DmnzQyNPLZmN9kgjSdn+1b3whGTCdIALxdBLZ2aiGdzY5k7Pci1u7sOGZxr46ctMaI5fXnmS6iRocGsVDbyE4ZHTiCk/aumf0xYwCiluMIu929M9z8iSOA1C6YLHXoJMdaPBpiRHgZpyu4NJ5jT4YE849BOLuHbPjhRHdUb3LGgWMm3FDkOCH4ytdEdVR+5FmQZO++F5L7F5a1RH/a7ywyTT4AhP+yiH90tqSr3dkGhwoFTyWcJwFkJHaepp8Ncfhu9H9Y7StIDc0dYFUAPaOjDTSXWUpgxpDXNwTed8BLm8LgsajohoTCGhD1lhutz3tAedUbXcj7hAEfQyDilI0Hi2UdTllsYhaTqnck6DbKMJcp7D/GLsu5TEDGKxMQQjdYITfmeC5OjUyEAXYnAZsdqSxhbBPDYO7s2hIgwbPs4ylPuB0IbDrcGN1QODgjXReaIgHqdjCUv6YKqIBdHjUOrw1r4TWSiHYlfr002swwb+ODgDG/mHdcZTXBbqcU+sruWCUDU0hANBQFpXRLRW1OepZ+m9zLiw2bXQiNVo1UViUa/r8ryuwW1tNRIlS0oeWrTJrDmtF/q3bU6mm+PrXM1htOLnLTI8r24Nyp4M/o46bo91erBWBCf1LApqh5TVqeB7O3UpWV1dCdU2Wmuis5IE/OqQspiWUi/3uZ87XV99I6m7c8jCxbJDygKN7yYNfWlgJSnMjUPKQm3IcbqeekNlYlF0Onbn+XWEVetPhJmVFHDWpT0YRTGVioURlnPKsqI61ZKJURY+eZMpa8PjflwfPpfjLLeURe/v9L5sik7o6u7geOujH+fSwnJJWRlfwvzEXIFFej4LsZVbnyZYWKy+NDBpRTmilnb/ZBhzKFzQqbKzJlMWT4oPOeBUWOcMZf02yrKnrLygTU3t/TqsCyFpCTzOwpQ1aIrS/e2FBZqpNmV09QNmVL2srCSFeVJT1rJUYh2X55IMsCSlCmpjGVJWetGf4I+W/AwwvmNtZ2HKklrelWH/vlYjaAhzZCUJ+FY8Q6JKqlJS2gDmzMKU9aaBKCPv0ypZF/2ejmxbh7mzqJvB42LwWGV7mlbJuAabwaKNcjjEJlr7aoXnq966CpvD2sOVDTtM8dH66H095SNhXoHNZ2EAYFc/YJH13r4M82DBO1OYRON6RaVJMM7in8MmmZWc4NiclBVaD/NmYY9g3FroJNMEzJ8Fe5PjVVuicZg/C028aJDsqoc2oT2NYAEsXIHzr1wgY2rrEkFDWAgLF5i8cqFhM+0JCe4ewsL44MWEVmRmmlyC/FgIE/FBlddM6+XJwq5OBAX3iJ3my0oe7FRft1xo3iysa9JG1zTNn4XRLvdZU7QAFu0Hy1tidloQCwNQ2TnhNK1vhIwdxkoW8Py85YaVaPoG2PbbrzIsIpZ5aYsVWfkcRDvQcJY4y7xDQJtUStFF2vjKY1x2lmiuVNrN7+u+KZb4kYDaUKSax5w0zeLf7Tu1L1a5sPSNO1+5seLQXFkxaO6scNocVihtHiuMNpcVQpvP8qfhz2vmsXxptHCdyfKj+bJ8aP6s+bQQ1lxaGGseLZQ1hxbOcqfFYLnS4rDcaLFYLrR4rGlaTNYULS7LTovNstHiswRt0Brv/oAlaHfVKi3VIrMErZLWagtYhv8BS9DazxHXNOLrjD9giQ1VpvcLfcVk/4mDtw49odfYnmGwlvhLDEmR/y1A1Y6W9Kjf8Cf1cZUf6faqu7Zl8X8qSf4B1I1mT5Y+fqAAAAAASUVORK5CYII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3" name="AutoShape 4" descr="data:image/png;base64,%20iVBORw0KGgoAAAANSUhEUgAAAGwAAAB5CAMAAADrozTXAAAAAXNSR0IArs4c6QAAAARnQU1BAACxjwv8YQUAAABjUExURQAAACCfnyCfnyCVqiCXpyCZpiCapSCWqCCXpyCYpiCZpiCXpSCXpyCYpyCZpiCXpiKXpyKZqCKZqCKYpyKYpyKZqCKZqCGYpyGYpyGYpyGZqCGYpyGYpyGYpyGZqCGYpyGYp0MqOdMAAAAgdFJOUwAIEBggKDA4QEhQWGBocHiAh4+Xn6evt7/Hz9ff5+/3v+H4wgAAAAlwSFlzAAAOwwAADsMBx2+oZAAABfVJREFUaEPNm9m2qyAMhh062Hmyo636/k95JAkIiIjAXuv8N1uszVdJTALtThyVFed71Xb6Ps5FSif/RNkBOL2qQ0YvxdbyVhNDUlOu6eWYSi9kfqAy+t2ttQmU9dvQRXEk3VZ13SzZqaw4velUd3MRQyV9ktH6uqBToPzyoxee8Wh3tNicB95JTw2+Fo1Wor1qRWNFOd11JBqxrmPWrvj6nYZB2oGpZktDg45wRWu5wlUZxsCOhkZtwXG/8Im8AetEoxFt4aIrjby1BjOT/sB4NUbQDMGDOzJB6954DmnzQyNPLZmN9kgjSdn+1b3whGTCdIALxdBLZ2aiGdzY5k7Pci1u7sOGZxr46ctMaI5fXnmS6iRocGsVDbyE4ZHTiCk/aumf0xYwCiluMIu929M9z8iSOA1C6YLHXoJMdaPBpiRHgZpyu4NJ5jT4YE849BOLuHbPjhRHdUb3LGgWMm3FDkOCH4ytdEdVR+5FmQZO++F5L7F5a1RH/a7ywyTT4AhP+yiH90tqSr3dkGhwoFTyWcJwFkJHaepp8Ncfhu9H9Y7StIDc0dYFUAPaOjDTSXWUpgxpDXNwTed8BLm8LgsajohoTCGhD1lhutz3tAedUbXcj7hAEfQyDilI0Hi2UdTllsYhaTqnck6DbKMJcp7D/GLsu5TEDGKxMQQjdYITfmeC5OjUyEAXYnAZsdqSxhbBPDYO7s2hIgwbPs4ylPuB0IbDrcGN1QODgjXReaIgHqdjCUv6YKqIBdHjUOrw1r4TWSiHYlfr002swwb+ODgDG/mHdcZTXBbqcU+sruWCUDU0hANBQFpXRLRW1OepZ+m9zLiw2bXQiNVo1UViUa/r8ryuwW1tNRIlS0oeWrTJrDmtF/q3bU6mm+PrXM1htOLnLTI8r24Nyp4M/o46bo91erBWBCf1LApqh5TVqeB7O3UpWV1dCdU2Wmuis5IE/OqQspiWUi/3uZ87XV99I6m7c8jCxbJDygKN7yYNfWlgJSnMjUPKQm3IcbqeekNlYlF0Onbn+XWEVetPhJmVFHDWpT0YRTGVioURlnPKsqI61ZKJURY+eZMpa8PjflwfPpfjLLeURe/v9L5sik7o6u7geOujH+fSwnJJWRlfwvzEXIFFej4LsZVbnyZYWKy+NDBpRTmilnb/ZBhzKFzQqbKzJlMWT4oPOeBUWOcMZf02yrKnrLygTU3t/TqsCyFpCTzOwpQ1aIrS/e2FBZqpNmV09QNmVL2srCSFeVJT1rJUYh2X55IMsCSlCmpjGVJWetGf4I+W/AwwvmNtZ2HKklrelWH/vlYjaAhzZCUJ+FY8Q6JKqlJS2gDmzMKU9aaBKCPv0ypZF/2ejmxbh7mzqJvB42LwWGV7mlbJuAabwaKNcjjEJlr7aoXnq966CpvD2sOVDTtM8dH66H095SNhXoHNZ2EAYFc/YJH13r4M82DBO1OYRON6RaVJMM7in8MmmZWc4NiclBVaD/NmYY9g3FroJNMEzJ8Fe5PjVVuicZg/C028aJDsqoc2oT2NYAEsXIHzr1wgY2rrEkFDWAgLF5i8cqFhM+0JCe4ewsL44MWEVmRmmlyC/FgIE/FBlddM6+XJwq5OBAX3iJ3my0oe7FRft1xo3iysa9JG1zTNn4XRLvdZU7QAFu0Hy1tidloQCwNQ2TnhNK1vhIwdxkoW8Py85YaVaPoG2PbbrzIsIpZ5aYsVWfkcRDvQcJY4y7xDQJtUStFF2vjKY1x2lmiuVNrN7+u+KZb4kYDaUKSax5w0zeLf7Tu1L1a5sPSNO1+5seLQXFkxaO6scNocVihtHiuMNpcVQpvP8qfhz2vmsXxptHCdyfKj+bJ8aP6s+bQQ1lxaGGseLZQ1hxbOcqfFYLnS4rDcaLFYLrR4rGlaTNYULS7LTovNstHiswRt0Brv/oAlaHfVKi3VIrMErZLWagtYhv8BS9DazxHXNOLrjD9giQ1VpvcLfcVk/4mDtw49odfYnmGwlvhLDEmR/y1A1Y6W9Kjf8Cf1cZUf6faqu7Zl8X8qSf4B1I1mT5Y+fqAAAAAASUVORK5CYII="/>
          <p:cNvSpPr>
            <a:spLocks noChangeAspect="1" noChangeArrowheads="1"/>
          </p:cNvSpPr>
          <p:nvPr/>
        </p:nvSpPr>
        <p:spPr bwMode="auto">
          <a:xfrm>
            <a:off x="36512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" name="AutoShape 7" descr="data:image/png;base64,%20iVBORw0KGgoAAAANSUhEUgAAAGwAAAB5CAMAAADrozTXAAAAAXNSR0IArs4c6QAAAARnQU1BAACxjwv8YQUAAABjUExURQAAACCfnyCfnyCVqiCXpyCZpiCapSCWqCCXpyCYpiCZpiCXpSCXpyCYpyCZpiCXpiKXpyKZqCKZqCKYpyKYpyKZqCKZqCGYpyGYpyGYpyGZqCGYpyGYpyGYpyGZqCGYpyGYp0MqOdMAAAAgdFJOUwAIEBggKDA4QEhQWGBocHiAh4+Xn6evt7/Hz9ff5+/3v+H4wgAAAAlwSFlzAAAOwwAADsMBx2+oZAAABfVJREFUaEPNm9m2qyAMhh062Hmyo636/k95JAkIiIjAXuv8N1uszVdJTALtThyVFed71Xb6Ps5FSif/RNkBOL2qQ0YvxdbyVhNDUlOu6eWYSi9kfqAy+t2ttQmU9dvQRXEk3VZ13SzZqaw4velUd3MRQyV9ktH6uqBToPzyoxee8Wh3tNicB95JTw2+Fo1Wor1qRWNFOd11JBqxrmPWrvj6nYZB2oGpZktDg45wRWu5wlUZxsCOhkZtwXG/8Im8AetEoxFt4aIrjby1BjOT/sB4NUbQDMGDOzJB6954DmnzQyNPLZmN9kgjSdn+1b3whGTCdIALxdBLZ2aiGdzY5k7Pci1u7sOGZxr46ctMaI5fXnmS6iRocGsVDbyE4ZHTiCk/aumf0xYwCiluMIu929M9z8iSOA1C6YLHXoJMdaPBpiRHgZpyu4NJ5jT4YE849BOLuHbPjhRHdUb3LGgWMm3FDkOCH4ytdEdVR+5FmQZO++F5L7F5a1RH/a7ywyTT4AhP+yiH90tqSr3dkGhwoFTyWcJwFkJHaepp8Ncfhu9H9Y7StIDc0dYFUAPaOjDTSXWUpgxpDXNwTed8BLm8LgsajohoTCGhD1lhutz3tAedUbXcj7hAEfQyDilI0Hi2UdTllsYhaTqnck6DbKMJcp7D/GLsu5TEDGKxMQQjdYITfmeC5OjUyEAXYnAZsdqSxhbBPDYO7s2hIgwbPs4ylPuB0IbDrcGN1QODgjXReaIgHqdjCUv6YKqIBdHjUOrw1r4TWSiHYlfr002swwb+ODgDG/mHdcZTXBbqcU+sruWCUDU0hANBQFpXRLRW1OepZ+m9zLiw2bXQiNVo1UViUa/r8ryuwW1tNRIlS0oeWrTJrDmtF/q3bU6mm+PrXM1htOLnLTI8r24Nyp4M/o46bo91erBWBCf1LApqh5TVqeB7O3UpWV1dCdU2Wmuis5IE/OqQspiWUi/3uZ87XV99I6m7c8jCxbJDygKN7yYNfWlgJSnMjUPKQm3IcbqeekNlYlF0Onbn+XWEVetPhJmVFHDWpT0YRTGVioURlnPKsqI61ZKJURY+eZMpa8PjflwfPpfjLLeURe/v9L5sik7o6u7geOujH+fSwnJJWRlfwvzEXIFFej4LsZVbnyZYWKy+NDBpRTmilnb/ZBhzKFzQqbKzJlMWT4oPOeBUWOcMZf02yrKnrLygTU3t/TqsCyFpCTzOwpQ1aIrS/e2FBZqpNmV09QNmVL2srCSFeVJT1rJUYh2X55IMsCSlCmpjGVJWetGf4I+W/AwwvmNtZ2HKklrelWH/vlYjaAhzZCUJ+FY8Q6JKqlJS2gDmzMKU9aaBKCPv0ypZF/2ejmxbh7mzqJvB42LwWGV7mlbJuAabwaKNcjjEJlr7aoXnq966CpvD2sOVDTtM8dH66H095SNhXoHNZ2EAYFc/YJH13r4M82DBO1OYRON6RaVJMM7in8MmmZWc4NiclBVaD/NmYY9g3FroJNMEzJ8Fe5PjVVuicZg/C028aJDsqoc2oT2NYAEsXIHzr1wgY2rrEkFDWAgLF5i8cqFhM+0JCe4ewsL44MWEVmRmmlyC/FgIE/FBlddM6+XJwq5OBAX3iJ3my0oe7FRft1xo3iysa9JG1zTNn4XRLvdZU7QAFu0Hy1tidloQCwNQ2TnhNK1vhIwdxkoW8Py85YaVaPoG2PbbrzIsIpZ5aYsVWfkcRDvQcJY4y7xDQJtUStFF2vjKY1x2lmiuVNrN7+u+KZb4kYDaUKSax5w0zeLf7Tu1L1a5sPSNO1+5seLQXFkxaO6scNocVihtHiuMNpcVQpvP8qfhz2vmsXxptHCdyfKj+bJ8aP6s+bQQ1lxaGGseLZQ1hxbOcqfFYLnS4rDcaLFYLrR4rGlaTNYULS7LTovNstHiswRt0Brv/oAlaHfVKi3VIrMErZLWagtYhv8BS9DazxHXNOLrjD9giQ1VpvcLfcVk/4mDtw49odfYnmGwlvhLDEmR/y1A1Y6W9Kjf8Cf1cZUf6faqu7Zl8X8qSf4B1I1mT5Y+fqAAAAAASUVORK5CYII="/>
          <p:cNvSpPr>
            <a:spLocks noChangeAspect="1" noChangeArrowheads="1"/>
          </p:cNvSpPr>
          <p:nvPr/>
        </p:nvSpPr>
        <p:spPr bwMode="auto">
          <a:xfrm>
            <a:off x="51752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2" name="AutoShape 10" descr="data:image/png;base64,%20iVBORw0KGgoAAAANSUhEUgAAAIcAAACHCAMAAAALObo4AAAAAXNSR0IArs4c6QAAAARnQU1BAACxjwv8YQUAAALfUExURQAAAAAAAAAAAAAAAAAAAAAAAAUFBQUFBQQEBAQEBAMDAwMDAwMDAwICAgICAgICAgQEBAQEBAQEBAMDAwMDAwMDAwMDAwMDA5Wx3gMDAzg4NzsJDT09PUgJD2N5n3gPF4cQGJ6If7CajrOzszIIDDQ0NEEJDUFBQFZNJVxxk2xeLnAPFXWRvYAQGI4QGZKAdpODPpWVlaeRhqmWSKqqqrbS/rqilr29vSwICzAwMDo0GkVFQ1VoiFoMEWcNFHdoMod2bIh6OomJiZURGsSpnSYHCSwsKzIsFkdHR05ffl4MEntrY35vNn5+foCez5wSG8yxo8+2Vs/PzygoKCkmEkpKSFUMEWsNE3FhW3JlMKISHNO4qta9W9fX1wMDAyQkJEBOZk0KD01NS2VYUmZbK4iq3acTHdq+sN3DXd7e3hUFBhwZDR8fHzlFWkQJDk9PTllOSFpQJ1paWqwUHuHDtQICAhEFBRwcHDE8TzwJDE5EP09GIlBQUIURGZCz6bAVILCbS9/q/ebIuenOY+rq6g0EBREQCBkZGSw1RTUIC0Q7OEU+HkVFRVJSUYwRG7MVIbumUOzMve7SZO/v7wQEBCUtOi0HCTozLzo0Gjo6OlRUU5UTHJa58rYVIcWvVOfw/e7QwPLWZgkDBRQUEiYHCTArJzAsFzIyMlRUVJwSHLkWIfLSw/bZZ/b29gMDAwgIBhAQEBoeJx4HCCYiHycjEicnJ1VVVJ7C/aMTHboVItnAW/XUxfjbaPj4+AMDAwUDAwwMDBQXHhcFBxwZGB4aDh4eHlZWVZ3C/KsUH7wWIuPIX/fXxvv7+wMDAwQDAwQEAwkJCQ4QFBAEBRQSCxQSERQUFFdXVpvA+7EVIL0WIuvQY/jYyPveafz8/AMDAwYGBggJCwkEBAsKBgsKCQsLC1dXVpzB/LgVIb4WIvTYZ/nYyPr7/fzfav39/QMDA1dXVpzB/L4WIvnYyPzfav39/RHTqfgAAADudFJOUwAIEBggKDA4QEhQWGBocHiAh4+Xn6evt7u/v7+/v7+/v7+/v8DAwMDAwMDAwMDAwMDAwMDAwMDAwcHBwcHBwcHBwcHBwcPDw8PDw8PDw8PDw8PDxcXFxcXFxcXFxcXHyMjIyMjIyMjIyMjLy8vLy8vLy8vLy8/Pz8/Pz8/Pz8/Pz8/Pz8/T09PT09PT09PT09PT09PX2NjY2NjY2NjY2NjY2N3d3d3d3d3d3d3d3d/j4+Pj4+Pj4+Pj4+Pj4+Pn6enp6enp6enp6enp6env8PDw8PDw8PDw8PDw8PDw8Pf39/f39/f39/f39/f39/ezlJLzAAAACXBIWXMAAA7DAAAOwwHHb6hkAAALZElEQVR4Xu2c/3/VVR3Ht7sN7mBsY7CtSxSMSssSEux7fgWtxC8YWQg2DROlDChZuDnDyL4AFWKTUsMiML9giyCpiSGBWdNuEhJF6IgQmaYfurM/oPfrfd73cz9fzjn33HEv9QPPxwN2Puec93m/9vmcz/t8+0CZhSF1qVTai7I91ZCUCieE2u3iWENTpVTSk6zX6NfSlxo1TIz0JLulpp62cqmnITFaKjnSOkQMNdRKHSONUjFOheU+6kkbhdRx+e6ZYzuPHIuyb+E3UWh8Ms1sWxDdFWIbYRiXznxKPEc5cpBK66RulBqYXnzn64587d2oXyvGYSr6qGh3p3jV8DYqb5PKUZqo7Dxx4sTlZLBdjMOMohJvrvjUcQ8qpBuH6zoresfz4sKNX5KFGIeohJcx4lLPDlShexLvJBWU/VNx4MiVZCLWIfCubBKHBj4EFUS6Smx8kpR7izhw5GIyEesQKcq3345jxz66HjLo3RcbH5uOl895TFIhTDoQCr8j/sxsnXsjhNSIURabjm943n2SDGLQgSe8Q5xRl+wMS3qws3OrJI9dTTWj8cyi4+9UdJqkgxh0DKXs9crRkbGb6MLbRPEMXDFmCSKHt/4KVbyQ0tHX13Y/PuE9+7Qkg+h1lDdQ9hL2s086QZwPcPmDlOqL9FRrP73vZUmECOioqm8KjQpKxxK50nAqyrfKBZNWT8iqQ4+vo3wktxTgargZw8mO+/mHj7o+iF4T0iHB+Th0VHVxM0EuJC9PIXHtMwMDA6unTe9gWq7fRpfLdlHBjXEd/OrYdDx92h2SCiE6ytu4FZpnMSwKOk6ln1teIb8xrqeSg/tER5cyS6VGQYZVx8897zZJBhEd9WitbViCmyEwYELHhfRzkniOsJeK7lE60mKVxaLjDir6oKSDKB1VGFzV76LAoA8d6KUzxHGEFVREwzF0dItVFouO26joI5IOonQMp7+7ggPnCMrI6lgmjiN0UJHoiM6HBq0D4WKENAIS6CAF6AjeSmLQOjCqDZVGQCtd83ubXwdPQyIjzKB1YF7u91Hptd5uehvy61CjfziiHpcOaQNIWN0xthNDi0XHwrkzuWZkclkkHQm6CmDQMV2KFU1iyxRJBwbbbn+oOawNYwMDc6Scwgf9SYktUyQdaCZVMRoxhZglfqMcOKzKu2u4vtgyxdSRXcC0GG7HwMDGRSjvS2Tr5yiuDvzYtVGcasGj6fLr5yi+jg7xqGdbrmIpdKCfOuugsaVUOsrpKp3gpZSTDqx1SqGjDKNLVwpTkvw6vHre6SiJDoy2CgcdipLoyG1frBCPekquo6xOgthe8ajnx6oSKJEOmqJV884DpshGED+6q5PoICXTQaCjLhaXPqsnTJ7V0bFo8mQqmUQVaKCFW1cdj1HR2yUdxKYD05Bzxb2wLbCQ2TIHaweaeBSi4/XPe8+a19l6HYhn4dH2QGQ9xeGDX69mZaIYQhkmHdZ1pV4Hbz68VyQw11JGmNE0XYH1SDFhEAFXigNHrDowfT6M1ZvwCob6xmFJMEq9UX2pFCeqxURBGU+KA0dWkolRB+/GBkIZ1nD+HgP2BH0iOyCwu0E8OLHun2Rh1KF2lKeLCnpX6MrvkLhZWZoDk2yALeDn1okPB9b9gAxoamnSwQuKnJADuKrjx5Ks8Tfx083DpbYPb756X7z8VfEDHrlqioHzbuF2hlh0cB/0FmWjGdaSAdLGsw81l/NW+kIex29spZ7MjDrKhvB8ee80pWMbFtc5LKcVNaobXyUy7nySLy1AhkVHWaXaGNnVwu/NYpkcgz79hrhQ0Yg6U5SMx59jCzMp9StZdJQlZGvE29sxafKiLXLhea2x7dsICMdKx6t4K72megPDktmmbDo4OsZJWQ6BFNhDUTr4OMF0NhHEqoOnZzGC2wN6fB04TEDgzY9dB17eCef6T6SjBUtbdx2PIEa15r19wKyjkkIFIsUBWjctWzx5zjKsdjHvaKqur41Erwii43kcaaTtZ4pZTDqqeSOE+D5eFh/EVZBusCkRHZ9FTU2gSWjy9DqqcqdsLaJAwMSDSUe3+AMoHVNQTdNH6S7Hzzt1Oqo5AAgrQuvLaZILukeYnjzruAF1QpsSAmadwS0oJqYjUYsssHwz/zg8QTQMDDwzi3O89p3qZ3qk/qQROq5EAAvtAGbBpDb2ZCI6Khuyg9ihmzKZ8Yc4ef9qJWOGiu3LV2UyZ3OKaIz9ZgR0gPh5FcivI8ETdeH0TCbTs0ClsQWxEe8s6RtP+fvXcJppDU+EQFaHfhTKq6NadoL2tPN9gJDMbPUIds1oUePL8od9GXvUc/O8UdG7j01ZIjRjzJFHRznKiZ3j92fW7kGKhez3HwGxcyJnsYz23kzPOK7ntUXufxXnhibQAew6Ejzx8TZP7YergJDMqg1cgkfCZUrGAk73T+SK6ch8CDe2zRRhrDoq1diKh88EhfSLkHa+CsogelUXCu8rJxpTjcZAZ9NRiZ/ezqXSOJETsr8dKeLQPFyFZRA3cc0G1Z4DFh3lPLDSEw+QFdKTfSzEOI0MqskdNjZVNWHRwQH0Imk2ixKyhv/esErFkg38+oRl0LOBuD7L9yQhzDp4kbBAGs2hhID2/dRdJYjGZdDDwj0zfcYRxagDq1lvA7mKkhVyNl/18CPRychkHkbN/BM1xqgDf/b0SIshepdT0U50T9A/jq68cSzjobNOEW79G67nocg6ffYx6gCBNyXE2qlLA79+z7zLWO93fyJmoO+NyEK4i56S6bHp+AyacuZe2bvK8lbK68WTsX+EJdh0rFUOHPmyMsrxB8qcSD9NX+uEsOgo7HYcxe1IyRKkATH8TZTbj/cpPvbGMes4hEHUnXvJpEvs1c7A+5F9OiV0868oZh3RCJaHW8kktyuGycYFyO5FU/mWeoRZR/bFdOTXZNLtxwp8pcBvTAYjnsOra9RxSBOYrPyJjEJ8irPRU02TjgBGHWo8L4BT4DvAE0c5ey0l+/LHVKOOcdxKARz9Orz79N2qsvsxFOZfvhl1TFXNFMJZn/ND2RMXPCSZGYwCMQ8xjDpMMb1gPkmNWZZ5glGHdogbDO+kxvJvdpRex3hqjHe7rLjoGL/5ooJe4qVr2ml1l+WyYunopR4/W9JO0BQ6MI87Th3SCjGbrgoK8lQ/YF40HWjopI5cz0RDGwroqP1U38tNsN1GfqwctTr+B5zUEeb/Wsdv/lNafv/vEDebdEj1kvErESB87KSOEEYdf5T6pcJFB3bnfib1S8S/XhIBwrfIZWyZg7PYt4hBifiq+Bde+ge5jG3ZYMv1gRfEojS8RwQIbyaP8UGID9DvLmUP+VH4sVxK/nTLcT73ffH8+beXijd8JcClX4A77fYEpgMnlm7tWqs8eMhwItCfhhBDtcejJSJdbz7ZK0/WNshn+XbU4eEvbg5yF+e1Sg07TfU19pNOV3Bifo30/CzXUZ7TxlgRwacw14l/nz9TZnF+TWdwevdXce9zDWU67VgWDXx4cJd4z/Euyo18119isDf4DvGe44eU67aVXCy03UN1ELdj/OJQjk2gWPdQHST//kvxwNeD8e6hOojTVx5FApOVD4vvICeqgySStfXNFA7xWH4rYTQE5XNEbaxLli6QVPhn/k50uez1D4LgV3xuNDtsshfMYKYnfbqPII4P9WHM3ee/T2ZXduaf+aW/oP72YkcTPlF9dL5MNV144RKY2P6jgUHAs+hvvyYuHPk0hLgdXbqCPvq7gifzZ5BV7ryqGGDV+XFp3Z3XHiCzYr69+Or5xQKfCsANMf8PEIWDo7dLpO1CuJ3sYv+U/TjAbHQwi9/vkV0xxxt89PzomQVzBvpHMWfO/F8sDBLDx1KDI/Yvt51x+9rTmey/himU0Sd4HVEcysr+C9yh7/MIcl6YAAAAAElFTkSuQmCC"/>
          <p:cNvSpPr>
            <a:spLocks noChangeAspect="1" noChangeArrowheads="1"/>
          </p:cNvSpPr>
          <p:nvPr/>
        </p:nvSpPr>
        <p:spPr bwMode="auto">
          <a:xfrm>
            <a:off x="66992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7244" y="1319007"/>
            <a:ext cx="163830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3134" y="3098966"/>
            <a:ext cx="1392410" cy="129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3134" y="4602691"/>
            <a:ext cx="1391361" cy="1350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250420" y="517979"/>
            <a:ext cx="39257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/>
              <a:t>1. Revisión descuento aplicado </a:t>
            </a:r>
            <a:endParaRPr lang="es-CL" sz="2000" i="1" dirty="0"/>
          </a:p>
        </p:txBody>
      </p:sp>
    </p:spTree>
    <p:extLst>
      <p:ext uri="{BB962C8B-B14F-4D97-AF65-F5344CB8AC3E}">
        <p14:creationId xmlns:p14="http://schemas.microsoft.com/office/powerpoint/2010/main" val="3042406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/>
          <p:nvPr/>
        </p:nvPicPr>
        <p:blipFill>
          <a:blip r:embed="rId2"/>
          <a:stretch>
            <a:fillRect/>
          </a:stretch>
        </p:blipFill>
        <p:spPr>
          <a:xfrm>
            <a:off x="250420" y="2805204"/>
            <a:ext cx="5720166" cy="2516916"/>
          </a:xfrm>
          <a:prstGeom prst="rect">
            <a:avLst/>
          </a:prstGeom>
        </p:spPr>
      </p:pic>
      <p:pic>
        <p:nvPicPr>
          <p:cNvPr id="6" name="Imagen 5"/>
          <p:cNvPicPr/>
          <p:nvPr/>
        </p:nvPicPr>
        <p:blipFill>
          <a:blip r:embed="rId3"/>
          <a:stretch>
            <a:fillRect/>
          </a:stretch>
        </p:blipFill>
        <p:spPr>
          <a:xfrm>
            <a:off x="6229824" y="2496269"/>
            <a:ext cx="5396637" cy="2772096"/>
          </a:xfrm>
          <a:prstGeom prst="rect">
            <a:avLst/>
          </a:prstGeom>
        </p:spPr>
      </p:pic>
      <p:sp>
        <p:nvSpPr>
          <p:cNvPr id="10" name="Elipse 9"/>
          <p:cNvSpPr/>
          <p:nvPr/>
        </p:nvSpPr>
        <p:spPr>
          <a:xfrm>
            <a:off x="213417" y="2320462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1</a:t>
            </a:r>
            <a:endParaRPr lang="es-CL" dirty="0"/>
          </a:p>
        </p:txBody>
      </p:sp>
      <p:sp>
        <p:nvSpPr>
          <p:cNvPr id="11" name="Elipse 10"/>
          <p:cNvSpPr/>
          <p:nvPr/>
        </p:nvSpPr>
        <p:spPr>
          <a:xfrm>
            <a:off x="6012686" y="2160690"/>
            <a:ext cx="500240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2</a:t>
            </a:r>
            <a:endParaRPr lang="es-CL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3830356" y="136854"/>
            <a:ext cx="3689381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3200" b="1" dirty="0"/>
              <a:t>Días sin servicio HFC</a:t>
            </a:r>
          </a:p>
        </p:txBody>
      </p:sp>
      <p:sp>
        <p:nvSpPr>
          <p:cNvPr id="16" name="Rectángulo 3"/>
          <p:cNvSpPr/>
          <p:nvPr/>
        </p:nvSpPr>
        <p:spPr>
          <a:xfrm>
            <a:off x="1609842" y="1364650"/>
            <a:ext cx="6742990" cy="707886"/>
          </a:xfrm>
          <a:prstGeom prst="rect">
            <a:avLst/>
          </a:prstGeom>
          <a:gradFill flip="none" rotWithShape="1">
            <a:gsLst>
              <a:gs pos="0">
                <a:srgbClr val="0998A7">
                  <a:tint val="66000"/>
                  <a:satMod val="160000"/>
                </a:srgbClr>
              </a:gs>
              <a:gs pos="50000">
                <a:srgbClr val="0998A7">
                  <a:tint val="44500"/>
                  <a:satMod val="160000"/>
                </a:srgbClr>
              </a:gs>
              <a:gs pos="100000">
                <a:srgbClr val="0998A7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2000" dirty="0"/>
              <a:t>En los casos en que el descuento no este aplicado en la boleta, revisa:</a:t>
            </a:r>
          </a:p>
        </p:txBody>
      </p:sp>
      <p:pic>
        <p:nvPicPr>
          <p:cNvPr id="17" name="Imagen 7">
            <a:extLst>
              <a:ext uri="{FF2B5EF4-FFF2-40B4-BE49-F238E27FC236}">
                <a16:creationId xmlns:a16="http://schemas.microsoft.com/office/drawing/2014/main" id="{8BB78C58-FEFC-048A-60E9-675123CCF0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0793" y="1095809"/>
            <a:ext cx="1130644" cy="1264243"/>
          </a:xfrm>
          <a:prstGeom prst="rect">
            <a:avLst/>
          </a:prstGeom>
        </p:spPr>
      </p:pic>
      <p:pic>
        <p:nvPicPr>
          <p:cNvPr id="18" name="Imagen 5">
            <a:extLst>
              <a:ext uri="{FF2B5EF4-FFF2-40B4-BE49-F238E27FC236}">
                <a16:creationId xmlns:a16="http://schemas.microsoft.com/office/drawing/2014/main" id="{709AE64E-3D46-EB7F-0485-05317A47FA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97375" y="5827572"/>
            <a:ext cx="794429" cy="794429"/>
          </a:xfrm>
          <a:prstGeom prst="rect">
            <a:avLst/>
          </a:prstGeom>
        </p:spPr>
      </p:pic>
      <p:pic>
        <p:nvPicPr>
          <p:cNvPr id="19" name="Imagen 6">
            <a:extLst>
              <a:ext uri="{FF2B5EF4-FFF2-40B4-BE49-F238E27FC236}">
                <a16:creationId xmlns:a16="http://schemas.microsoft.com/office/drawing/2014/main" id="{373C1F96-15E3-E17F-D316-9EFD8F4602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00724" y="5837143"/>
            <a:ext cx="835599" cy="747237"/>
          </a:xfrm>
          <a:prstGeom prst="rect">
            <a:avLst/>
          </a:prstGeom>
        </p:spPr>
      </p:pic>
      <p:pic>
        <p:nvPicPr>
          <p:cNvPr id="20" name="Imagen 9">
            <a:extLst>
              <a:ext uri="{FF2B5EF4-FFF2-40B4-BE49-F238E27FC236}">
                <a16:creationId xmlns:a16="http://schemas.microsoft.com/office/drawing/2014/main" id="{3EDCE57A-1AED-8EE2-AE2F-A7E6CB7581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52856" y="5865195"/>
            <a:ext cx="764743" cy="766377"/>
          </a:xfrm>
          <a:prstGeom prst="rect">
            <a:avLst/>
          </a:prstGeom>
        </p:spPr>
      </p:pic>
      <p:sp>
        <p:nvSpPr>
          <p:cNvPr id="22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250420" y="517979"/>
            <a:ext cx="39257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/>
              <a:t>2. Revisión sin descuento aplicado </a:t>
            </a:r>
            <a:endParaRPr lang="es-CL" sz="2000" i="1" dirty="0"/>
          </a:p>
        </p:txBody>
      </p:sp>
    </p:spTree>
    <p:extLst>
      <p:ext uri="{BB962C8B-B14F-4D97-AF65-F5344CB8AC3E}">
        <p14:creationId xmlns:p14="http://schemas.microsoft.com/office/powerpoint/2010/main" val="9478710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/>
          <p:nvPr/>
        </p:nvPicPr>
        <p:blipFill rotWithShape="1">
          <a:blip r:embed="rId3"/>
          <a:srcRect l="-424" r="-1"/>
          <a:stretch/>
        </p:blipFill>
        <p:spPr>
          <a:xfrm>
            <a:off x="4781321" y="3534665"/>
            <a:ext cx="7050795" cy="3009354"/>
          </a:xfrm>
          <a:prstGeom prst="rect">
            <a:avLst/>
          </a:prstGeom>
        </p:spPr>
      </p:pic>
      <p:pic>
        <p:nvPicPr>
          <p:cNvPr id="4" name="Imagen 3"/>
          <p:cNvPicPr/>
          <p:nvPr/>
        </p:nvPicPr>
        <p:blipFill rotWithShape="1">
          <a:blip r:embed="rId4"/>
          <a:srcRect l="41364"/>
          <a:stretch/>
        </p:blipFill>
        <p:spPr>
          <a:xfrm>
            <a:off x="604434" y="1625869"/>
            <a:ext cx="3503177" cy="1908796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5"/>
          <a:stretch>
            <a:fillRect/>
          </a:stretch>
        </p:blipFill>
        <p:spPr>
          <a:xfrm>
            <a:off x="4781321" y="1585418"/>
            <a:ext cx="6137890" cy="1005868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1008851" y="1278915"/>
            <a:ext cx="21697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Tablero de Despacho</a:t>
            </a:r>
            <a:endParaRPr lang="es-CL" b="1" dirty="0"/>
          </a:p>
        </p:txBody>
      </p:sp>
      <p:sp>
        <p:nvSpPr>
          <p:cNvPr id="8" name="Rectángulo 7"/>
          <p:cNvSpPr/>
          <p:nvPr/>
        </p:nvSpPr>
        <p:spPr>
          <a:xfrm>
            <a:off x="635804" y="4102842"/>
            <a:ext cx="3843272" cy="1631216"/>
          </a:xfrm>
          <a:prstGeom prst="rect">
            <a:avLst/>
          </a:prstGeom>
          <a:gradFill flip="none" rotWithShape="1">
            <a:gsLst>
              <a:gs pos="0">
                <a:srgbClr val="0998A7">
                  <a:tint val="66000"/>
                  <a:satMod val="160000"/>
                </a:srgbClr>
              </a:gs>
              <a:gs pos="50000">
                <a:srgbClr val="0998A7">
                  <a:tint val="44500"/>
                  <a:satMod val="160000"/>
                </a:srgbClr>
              </a:gs>
              <a:gs pos="100000">
                <a:srgbClr val="0998A7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2000" dirty="0"/>
              <a:t>Si el cliente tiene una visita técnica agendada, se debe generar el descuento por la cantidad de días desde la fecha de creación hasta la fecha de agendamiento de la VT</a:t>
            </a:r>
          </a:p>
        </p:txBody>
      </p:sp>
      <p:sp>
        <p:nvSpPr>
          <p:cNvPr id="9" name="Rectángulo 8"/>
          <p:cNvSpPr/>
          <p:nvPr/>
        </p:nvSpPr>
        <p:spPr>
          <a:xfrm>
            <a:off x="5288099" y="1172496"/>
            <a:ext cx="9638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Folio OT</a:t>
            </a:r>
            <a:endParaRPr lang="es-CL" b="1" dirty="0"/>
          </a:p>
        </p:txBody>
      </p:sp>
      <p:sp>
        <p:nvSpPr>
          <p:cNvPr id="11" name="Rectángulo 10"/>
          <p:cNvSpPr/>
          <p:nvPr/>
        </p:nvSpPr>
        <p:spPr>
          <a:xfrm>
            <a:off x="5299115" y="3101309"/>
            <a:ext cx="16812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Detalle de la VT</a:t>
            </a:r>
            <a:endParaRPr lang="es-CL" b="1" dirty="0"/>
          </a:p>
        </p:txBody>
      </p:sp>
      <p:sp>
        <p:nvSpPr>
          <p:cNvPr id="12" name="Elipse 11"/>
          <p:cNvSpPr/>
          <p:nvPr/>
        </p:nvSpPr>
        <p:spPr>
          <a:xfrm>
            <a:off x="491057" y="1156560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1</a:t>
            </a:r>
            <a:endParaRPr lang="es-CL" dirty="0"/>
          </a:p>
        </p:txBody>
      </p:sp>
      <p:sp>
        <p:nvSpPr>
          <p:cNvPr id="13" name="Elipse 12"/>
          <p:cNvSpPr/>
          <p:nvPr/>
        </p:nvSpPr>
        <p:spPr>
          <a:xfrm>
            <a:off x="4781321" y="3011967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3</a:t>
            </a:r>
            <a:endParaRPr lang="es-CL" dirty="0"/>
          </a:p>
        </p:txBody>
      </p:sp>
      <p:sp>
        <p:nvSpPr>
          <p:cNvPr id="14" name="Elipse 13"/>
          <p:cNvSpPr/>
          <p:nvPr/>
        </p:nvSpPr>
        <p:spPr>
          <a:xfrm>
            <a:off x="4770305" y="1107032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2</a:t>
            </a:r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3830356" y="136854"/>
            <a:ext cx="3689381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3200" b="1" dirty="0"/>
              <a:t>Días sin servicio HFC</a:t>
            </a:r>
          </a:p>
        </p:txBody>
      </p:sp>
      <p:sp>
        <p:nvSpPr>
          <p:cNvPr id="16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250420" y="517979"/>
            <a:ext cx="39257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/>
              <a:t>Visita técnica en curso</a:t>
            </a:r>
            <a:endParaRPr lang="es-CL" sz="2000" i="1" dirty="0"/>
          </a:p>
        </p:txBody>
      </p:sp>
    </p:spTree>
    <p:extLst>
      <p:ext uri="{BB962C8B-B14F-4D97-AF65-F5344CB8AC3E}">
        <p14:creationId xmlns:p14="http://schemas.microsoft.com/office/powerpoint/2010/main" val="7586981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/>
          <p:nvPr/>
        </p:nvPicPr>
        <p:blipFill>
          <a:blip r:embed="rId3"/>
          <a:stretch>
            <a:fillRect/>
          </a:stretch>
        </p:blipFill>
        <p:spPr>
          <a:xfrm>
            <a:off x="2191934" y="1814476"/>
            <a:ext cx="7570082" cy="3598374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503102" y="1165744"/>
            <a:ext cx="113620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calcular el monto a descontar, puedes utilizar la herramienta Calculadora </a:t>
            </a:r>
            <a:r>
              <a:rPr lang="es-CL" u="sng" dirty="0">
                <a:hlinkClick r:id="rId4"/>
              </a:rPr>
              <a:t>http://10.43.97.119/consultaddss/ddss/</a:t>
            </a:r>
            <a:r>
              <a:rPr lang="es-CL" dirty="0"/>
              <a:t>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3830356" y="136854"/>
            <a:ext cx="3689381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3200" b="1" dirty="0"/>
              <a:t>Días sin servicio HFC</a:t>
            </a:r>
          </a:p>
        </p:txBody>
      </p:sp>
      <p:pic>
        <p:nvPicPr>
          <p:cNvPr id="14" name="Imagen 5">
            <a:extLst>
              <a:ext uri="{FF2B5EF4-FFF2-40B4-BE49-F238E27FC236}">
                <a16:creationId xmlns:a16="http://schemas.microsoft.com/office/drawing/2014/main" id="{709AE64E-3D46-EB7F-0485-05317A47FA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97375" y="5827572"/>
            <a:ext cx="794429" cy="794429"/>
          </a:xfrm>
          <a:prstGeom prst="rect">
            <a:avLst/>
          </a:prstGeom>
        </p:spPr>
      </p:pic>
      <p:pic>
        <p:nvPicPr>
          <p:cNvPr id="15" name="Imagen 6">
            <a:extLst>
              <a:ext uri="{FF2B5EF4-FFF2-40B4-BE49-F238E27FC236}">
                <a16:creationId xmlns:a16="http://schemas.microsoft.com/office/drawing/2014/main" id="{373C1F96-15E3-E17F-D316-9EFD8F4602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00724" y="5837143"/>
            <a:ext cx="835599" cy="747237"/>
          </a:xfrm>
          <a:prstGeom prst="rect">
            <a:avLst/>
          </a:prstGeom>
        </p:spPr>
      </p:pic>
      <p:pic>
        <p:nvPicPr>
          <p:cNvPr id="16" name="Imagen 9">
            <a:extLst>
              <a:ext uri="{FF2B5EF4-FFF2-40B4-BE49-F238E27FC236}">
                <a16:creationId xmlns:a16="http://schemas.microsoft.com/office/drawing/2014/main" id="{3EDCE57A-1AED-8EE2-AE2F-A7E6CB7581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52856" y="5865195"/>
            <a:ext cx="764743" cy="766377"/>
          </a:xfrm>
          <a:prstGeom prst="rect">
            <a:avLst/>
          </a:prstGeom>
        </p:spPr>
      </p:pic>
      <p:sp>
        <p:nvSpPr>
          <p:cNvPr id="17" name="Elipse 11"/>
          <p:cNvSpPr/>
          <p:nvPr/>
        </p:nvSpPr>
        <p:spPr>
          <a:xfrm>
            <a:off x="1933037" y="1578632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1</a:t>
            </a:r>
            <a:endParaRPr lang="es-CL" dirty="0"/>
          </a:p>
        </p:txBody>
      </p:sp>
      <p:sp>
        <p:nvSpPr>
          <p:cNvPr id="18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250420" y="517979"/>
            <a:ext cx="220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/>
              <a:t>Calculadora Web</a:t>
            </a:r>
            <a:endParaRPr lang="es-CL" sz="2000" i="1" dirty="0"/>
          </a:p>
        </p:txBody>
      </p:sp>
    </p:spTree>
    <p:extLst>
      <p:ext uri="{BB962C8B-B14F-4D97-AF65-F5344CB8AC3E}">
        <p14:creationId xmlns:p14="http://schemas.microsoft.com/office/powerpoint/2010/main" val="3048491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890" y="1551314"/>
            <a:ext cx="11334403" cy="2954586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226759" y="4672809"/>
            <a:ext cx="8363904" cy="1015663"/>
          </a:xfrm>
          <a:prstGeom prst="rect">
            <a:avLst/>
          </a:prstGeom>
          <a:gradFill flip="none" rotWithShape="1">
            <a:gsLst>
              <a:gs pos="0">
                <a:srgbClr val="0998A7">
                  <a:tint val="66000"/>
                  <a:satMod val="160000"/>
                </a:srgbClr>
              </a:gs>
              <a:gs pos="50000">
                <a:srgbClr val="0998A7">
                  <a:tint val="44500"/>
                  <a:satMod val="160000"/>
                </a:srgbClr>
              </a:gs>
              <a:gs pos="100000">
                <a:srgbClr val="0998A7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CL" sz="2000" dirty="0"/>
              <a:t>IMPORTANTE</a:t>
            </a:r>
          </a:p>
          <a:p>
            <a:pPr algn="ctr"/>
            <a:r>
              <a:rPr lang="es-CL" sz="2000" dirty="0"/>
              <a:t>No consideres la indemnización para ajustar, solamente considera el  	"Descuento Total".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709AE64E-3D46-EB7F-0485-05317A47FA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7375" y="5827572"/>
            <a:ext cx="794429" cy="794429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373C1F96-15E3-E17F-D316-9EFD8F4602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0724" y="5837143"/>
            <a:ext cx="835599" cy="747237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3EDCE57A-1AED-8EE2-AE2F-A7E6CB7581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52856" y="5865195"/>
            <a:ext cx="764743" cy="766377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3830356" y="136854"/>
            <a:ext cx="3689381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3200" b="1" dirty="0"/>
              <a:t>Días sin servicio HFC</a:t>
            </a:r>
          </a:p>
        </p:txBody>
      </p:sp>
      <p:sp>
        <p:nvSpPr>
          <p:cNvPr id="14" name="Elipse 11"/>
          <p:cNvSpPr/>
          <p:nvPr/>
        </p:nvSpPr>
        <p:spPr>
          <a:xfrm>
            <a:off x="277890" y="1066572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2</a:t>
            </a:r>
          </a:p>
        </p:txBody>
      </p:sp>
      <p:sp>
        <p:nvSpPr>
          <p:cNvPr id="15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250420" y="517979"/>
            <a:ext cx="220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/>
              <a:t>Calculadora Web</a:t>
            </a:r>
            <a:endParaRPr lang="es-CL" sz="2000" i="1" dirty="0"/>
          </a:p>
        </p:txBody>
      </p:sp>
    </p:spTree>
    <p:extLst>
      <p:ext uri="{BB962C8B-B14F-4D97-AF65-F5344CB8AC3E}">
        <p14:creationId xmlns:p14="http://schemas.microsoft.com/office/powerpoint/2010/main" val="2447601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836298" y="2485321"/>
            <a:ext cx="5068743" cy="3354993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/>
          <a:stretch>
            <a:fillRect/>
          </a:stretch>
        </p:blipFill>
        <p:spPr>
          <a:xfrm>
            <a:off x="6403273" y="2494672"/>
            <a:ext cx="5208505" cy="3354992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991518" y="1211766"/>
            <a:ext cx="9948231" cy="1015663"/>
          </a:xfrm>
          <a:prstGeom prst="rect">
            <a:avLst/>
          </a:prstGeom>
          <a:gradFill flip="none" rotWithShape="1">
            <a:gsLst>
              <a:gs pos="0">
                <a:srgbClr val="0998A7">
                  <a:tint val="66000"/>
                  <a:satMod val="160000"/>
                </a:srgbClr>
              </a:gs>
              <a:gs pos="50000">
                <a:srgbClr val="0998A7">
                  <a:tint val="44500"/>
                  <a:satMod val="160000"/>
                </a:srgbClr>
              </a:gs>
              <a:gs pos="100000">
                <a:srgbClr val="0998A7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2000" dirty="0"/>
              <a:t>Realiza un ajuste en línea utilizando el motivo de acreditación “Cobro Días sin Servicio”.  Considera que, si la boleta ya está pagada, el monto quedará como saldo a favor aplicándose a la siguiente boleta.</a:t>
            </a:r>
          </a:p>
        </p:txBody>
      </p:sp>
      <p:sp>
        <p:nvSpPr>
          <p:cNvPr id="7" name="Elipse 6"/>
          <p:cNvSpPr/>
          <p:nvPr/>
        </p:nvSpPr>
        <p:spPr>
          <a:xfrm>
            <a:off x="836298" y="2485321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1</a:t>
            </a:r>
            <a:endParaRPr lang="es-CL" dirty="0"/>
          </a:p>
        </p:txBody>
      </p:sp>
      <p:sp>
        <p:nvSpPr>
          <p:cNvPr id="8" name="Elipse 7"/>
          <p:cNvSpPr/>
          <p:nvPr/>
        </p:nvSpPr>
        <p:spPr>
          <a:xfrm>
            <a:off x="6403273" y="2496808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2</a:t>
            </a:r>
            <a:endParaRPr lang="es-CL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3830356" y="136854"/>
            <a:ext cx="3689381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3200" b="1" dirty="0"/>
              <a:t>Días sin servicio HFC</a:t>
            </a:r>
          </a:p>
        </p:txBody>
      </p:sp>
      <p:sp>
        <p:nvSpPr>
          <p:cNvPr id="9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250420" y="517979"/>
            <a:ext cx="3579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/>
              <a:t>3. Monto menor a $20.000</a:t>
            </a:r>
          </a:p>
        </p:txBody>
      </p:sp>
    </p:spTree>
    <p:extLst>
      <p:ext uri="{BB962C8B-B14F-4D97-AF65-F5344CB8AC3E}">
        <p14:creationId xmlns:p14="http://schemas.microsoft.com/office/powerpoint/2010/main" val="124615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19784" y="2151773"/>
            <a:ext cx="5752205" cy="3632082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/>
          <a:stretch>
            <a:fillRect/>
          </a:stretch>
        </p:blipFill>
        <p:spPr>
          <a:xfrm>
            <a:off x="5871990" y="2151773"/>
            <a:ext cx="6320010" cy="3632082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91518" y="1211766"/>
            <a:ext cx="9948231" cy="1015663"/>
          </a:xfrm>
          <a:prstGeom prst="rect">
            <a:avLst/>
          </a:prstGeom>
          <a:gradFill flip="none" rotWithShape="1">
            <a:gsLst>
              <a:gs pos="0">
                <a:srgbClr val="0998A7">
                  <a:tint val="66000"/>
                  <a:satMod val="160000"/>
                </a:srgbClr>
              </a:gs>
              <a:gs pos="50000">
                <a:srgbClr val="0998A7">
                  <a:tint val="44500"/>
                  <a:satMod val="160000"/>
                </a:srgbClr>
              </a:gs>
              <a:gs pos="100000">
                <a:srgbClr val="0998A7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2000" dirty="0"/>
              <a:t>Se abrirá una nueva ventana con el nombre “Módulo de Ajustes en Línea”, donde debes seleccionar el número de la boleta a impugnar, el periodo, la cuenta y el ítem a impugnar (Combos).</a:t>
            </a:r>
          </a:p>
        </p:txBody>
      </p:sp>
      <p:sp>
        <p:nvSpPr>
          <p:cNvPr id="9" name="Elipse 8"/>
          <p:cNvSpPr/>
          <p:nvPr/>
        </p:nvSpPr>
        <p:spPr>
          <a:xfrm>
            <a:off x="473724" y="2140969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s-ES" dirty="0">
                <a:cs typeface="Calibri"/>
              </a:rPr>
              <a:t>3</a:t>
            </a:r>
          </a:p>
        </p:txBody>
      </p:sp>
      <p:sp>
        <p:nvSpPr>
          <p:cNvPr id="10" name="Elipse 9"/>
          <p:cNvSpPr/>
          <p:nvPr/>
        </p:nvSpPr>
        <p:spPr>
          <a:xfrm>
            <a:off x="7001943" y="2227429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s-ES" dirty="0">
                <a:cs typeface="Calibri"/>
              </a:rPr>
              <a:t>4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3830356" y="136854"/>
            <a:ext cx="3689381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3200" b="1" dirty="0"/>
              <a:t>Días sin servicio HFC</a:t>
            </a:r>
          </a:p>
        </p:txBody>
      </p:sp>
      <p:pic>
        <p:nvPicPr>
          <p:cNvPr id="15" name="Imagen 5">
            <a:extLst>
              <a:ext uri="{FF2B5EF4-FFF2-40B4-BE49-F238E27FC236}">
                <a16:creationId xmlns:a16="http://schemas.microsoft.com/office/drawing/2014/main" id="{709AE64E-3D46-EB7F-0485-05317A47FA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97375" y="5827572"/>
            <a:ext cx="794429" cy="794429"/>
          </a:xfrm>
          <a:prstGeom prst="rect">
            <a:avLst/>
          </a:prstGeom>
        </p:spPr>
      </p:pic>
      <p:pic>
        <p:nvPicPr>
          <p:cNvPr id="16" name="Imagen 6">
            <a:extLst>
              <a:ext uri="{FF2B5EF4-FFF2-40B4-BE49-F238E27FC236}">
                <a16:creationId xmlns:a16="http://schemas.microsoft.com/office/drawing/2014/main" id="{373C1F96-15E3-E17F-D316-9EFD8F4602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00724" y="5837143"/>
            <a:ext cx="835599" cy="747237"/>
          </a:xfrm>
          <a:prstGeom prst="rect">
            <a:avLst/>
          </a:prstGeom>
        </p:spPr>
      </p:pic>
      <p:pic>
        <p:nvPicPr>
          <p:cNvPr id="17" name="Imagen 9">
            <a:extLst>
              <a:ext uri="{FF2B5EF4-FFF2-40B4-BE49-F238E27FC236}">
                <a16:creationId xmlns:a16="http://schemas.microsoft.com/office/drawing/2014/main" id="{3EDCE57A-1AED-8EE2-AE2F-A7E6CB7581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52856" y="5865195"/>
            <a:ext cx="764743" cy="766377"/>
          </a:xfrm>
          <a:prstGeom prst="rect">
            <a:avLst/>
          </a:prstGeom>
        </p:spPr>
      </p:pic>
      <p:sp>
        <p:nvSpPr>
          <p:cNvPr id="18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250420" y="517979"/>
            <a:ext cx="3579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/>
              <a:t>Nota de crédito – paso a paso</a:t>
            </a:r>
          </a:p>
        </p:txBody>
      </p:sp>
    </p:spTree>
    <p:extLst>
      <p:ext uri="{BB962C8B-B14F-4D97-AF65-F5344CB8AC3E}">
        <p14:creationId xmlns:p14="http://schemas.microsoft.com/office/powerpoint/2010/main" val="22995939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991518" y="1211766"/>
            <a:ext cx="9948231" cy="707886"/>
          </a:xfrm>
          <a:prstGeom prst="rect">
            <a:avLst/>
          </a:prstGeom>
          <a:gradFill flip="none" rotWithShape="1">
            <a:gsLst>
              <a:gs pos="0">
                <a:srgbClr val="0998A7">
                  <a:tint val="66000"/>
                  <a:satMod val="160000"/>
                </a:srgbClr>
              </a:gs>
              <a:gs pos="50000">
                <a:srgbClr val="0998A7">
                  <a:tint val="44500"/>
                  <a:satMod val="160000"/>
                </a:srgbClr>
              </a:gs>
              <a:gs pos="100000">
                <a:srgbClr val="0998A7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2000" dirty="0"/>
              <a:t>Registra en el botón Anotaciones una breve descripción de la gestión realizada, especificando que es por “días sin servicio”.</a:t>
            </a:r>
          </a:p>
        </p:txBody>
      </p:sp>
      <p:pic>
        <p:nvPicPr>
          <p:cNvPr id="9" name="Imagen 8"/>
          <p:cNvPicPr/>
          <p:nvPr/>
        </p:nvPicPr>
        <p:blipFill>
          <a:blip r:embed="rId2"/>
          <a:stretch>
            <a:fillRect/>
          </a:stretch>
        </p:blipFill>
        <p:spPr>
          <a:xfrm>
            <a:off x="2768706" y="1909403"/>
            <a:ext cx="6549817" cy="456489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709AE64E-3D46-EB7F-0485-05317A47FA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7375" y="5827572"/>
            <a:ext cx="794429" cy="794429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373C1F96-15E3-E17F-D316-9EFD8F4602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0724" y="5837143"/>
            <a:ext cx="835599" cy="747237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3EDCE57A-1AED-8EE2-AE2F-A7E6CB7581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52856" y="5865195"/>
            <a:ext cx="764743" cy="766377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3830356" y="136854"/>
            <a:ext cx="3689381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3200" b="1" dirty="0"/>
              <a:t>Días sin servicio HFC</a:t>
            </a:r>
          </a:p>
        </p:txBody>
      </p:sp>
      <p:sp>
        <p:nvSpPr>
          <p:cNvPr id="12" name="Elipse 11"/>
          <p:cNvSpPr/>
          <p:nvPr/>
        </p:nvSpPr>
        <p:spPr>
          <a:xfrm>
            <a:off x="2509809" y="1973070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s-ES" dirty="0">
                <a:cs typeface="Calibri"/>
              </a:rPr>
              <a:t>5</a:t>
            </a:r>
          </a:p>
        </p:txBody>
      </p:sp>
      <p:sp>
        <p:nvSpPr>
          <p:cNvPr id="1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250420" y="517979"/>
            <a:ext cx="3579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/>
              <a:t>Nota de crédito – paso a paso</a:t>
            </a:r>
          </a:p>
        </p:txBody>
      </p:sp>
    </p:spTree>
    <p:extLst>
      <p:ext uri="{BB962C8B-B14F-4D97-AF65-F5344CB8AC3E}">
        <p14:creationId xmlns:p14="http://schemas.microsoft.com/office/powerpoint/2010/main" val="16799352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604434" y="1102754"/>
            <a:ext cx="11249715" cy="1015663"/>
          </a:xfrm>
          <a:prstGeom prst="rect">
            <a:avLst/>
          </a:prstGeom>
          <a:gradFill flip="none" rotWithShape="1">
            <a:gsLst>
              <a:gs pos="0">
                <a:srgbClr val="0998A7">
                  <a:tint val="66000"/>
                  <a:satMod val="160000"/>
                </a:srgbClr>
              </a:gs>
              <a:gs pos="50000">
                <a:srgbClr val="0998A7">
                  <a:tint val="44500"/>
                  <a:satMod val="160000"/>
                </a:srgbClr>
              </a:gs>
              <a:gs pos="100000">
                <a:srgbClr val="0998A7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2000" dirty="0"/>
              <a:t>Realiza un Reclamo Administrativo para que el área de Back Office realice el ajuste respectivo, informando al cliente que recibirá la respuesta vía e-mail en un plazo máximo de 72 </a:t>
            </a:r>
            <a:r>
              <a:rPr lang="es-CL" sz="2000" dirty="0" err="1"/>
              <a:t>hrs</a:t>
            </a:r>
            <a:r>
              <a:rPr lang="es-CL" sz="2000" dirty="0"/>
              <a:t>. hábiles y que puede hacer seguimiento de la corrección del monto a pagar en su Sucursal Virtual.</a:t>
            </a:r>
          </a:p>
        </p:txBody>
      </p:sp>
      <p:pic>
        <p:nvPicPr>
          <p:cNvPr id="5" name="Imagen 4"/>
          <p:cNvPicPr/>
          <p:nvPr/>
        </p:nvPicPr>
        <p:blipFill>
          <a:blip r:embed="rId2"/>
          <a:stretch>
            <a:fillRect/>
          </a:stretch>
        </p:blipFill>
        <p:spPr>
          <a:xfrm>
            <a:off x="642245" y="2670523"/>
            <a:ext cx="5587046" cy="3249976"/>
          </a:xfrm>
          <a:prstGeom prst="rect">
            <a:avLst/>
          </a:prstGeom>
        </p:spPr>
      </p:pic>
      <p:pic>
        <p:nvPicPr>
          <p:cNvPr id="6" name="Imagen 5"/>
          <p:cNvPicPr/>
          <p:nvPr/>
        </p:nvPicPr>
        <p:blipFill>
          <a:blip r:embed="rId3"/>
          <a:stretch>
            <a:fillRect/>
          </a:stretch>
        </p:blipFill>
        <p:spPr>
          <a:xfrm>
            <a:off x="6488188" y="2609930"/>
            <a:ext cx="5546343" cy="3371162"/>
          </a:xfrm>
          <a:prstGeom prst="rect">
            <a:avLst/>
          </a:prstGeom>
        </p:spPr>
      </p:pic>
      <p:sp>
        <p:nvSpPr>
          <p:cNvPr id="8" name="Elipse 7"/>
          <p:cNvSpPr/>
          <p:nvPr/>
        </p:nvSpPr>
        <p:spPr>
          <a:xfrm>
            <a:off x="561548" y="2216284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1</a:t>
            </a:r>
            <a:endParaRPr lang="es-CL" dirty="0"/>
          </a:p>
        </p:txBody>
      </p:sp>
      <p:sp>
        <p:nvSpPr>
          <p:cNvPr id="9" name="Elipse 8"/>
          <p:cNvSpPr/>
          <p:nvPr/>
        </p:nvSpPr>
        <p:spPr>
          <a:xfrm>
            <a:off x="6409948" y="2240207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2</a:t>
            </a:r>
            <a:endParaRPr lang="es-CL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3830356" y="136854"/>
            <a:ext cx="3689381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3200" b="1" dirty="0"/>
              <a:t>Días sin servicio HFC</a:t>
            </a:r>
          </a:p>
        </p:txBody>
      </p:sp>
      <p:sp>
        <p:nvSpPr>
          <p:cNvPr id="11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250420" y="517979"/>
            <a:ext cx="3579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/>
              <a:t>4. Monto mayor a $20.000</a:t>
            </a:r>
          </a:p>
        </p:txBody>
      </p:sp>
    </p:spTree>
    <p:extLst>
      <p:ext uri="{BB962C8B-B14F-4D97-AF65-F5344CB8AC3E}">
        <p14:creationId xmlns:p14="http://schemas.microsoft.com/office/powerpoint/2010/main" val="1096237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313948" y="2044280"/>
            <a:ext cx="4150372" cy="2690572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/>
          <a:stretch>
            <a:fillRect/>
          </a:stretch>
        </p:blipFill>
        <p:spPr>
          <a:xfrm>
            <a:off x="3487647" y="3612744"/>
            <a:ext cx="4649118" cy="2690571"/>
          </a:xfrm>
          <a:prstGeom prst="rect">
            <a:avLst/>
          </a:prstGeom>
        </p:spPr>
      </p:pic>
      <p:pic>
        <p:nvPicPr>
          <p:cNvPr id="6" name="Imagen 5"/>
          <p:cNvPicPr/>
          <p:nvPr/>
        </p:nvPicPr>
        <p:blipFill>
          <a:blip r:embed="rId4"/>
          <a:stretch>
            <a:fillRect/>
          </a:stretch>
        </p:blipFill>
        <p:spPr>
          <a:xfrm>
            <a:off x="7249532" y="1304156"/>
            <a:ext cx="4605051" cy="3216925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306718" y="4958030"/>
            <a:ext cx="3221531" cy="1015663"/>
          </a:xfrm>
          <a:prstGeom prst="rect">
            <a:avLst/>
          </a:prstGeom>
          <a:gradFill flip="none" rotWithShape="1">
            <a:gsLst>
              <a:gs pos="0">
                <a:srgbClr val="0998A7">
                  <a:tint val="66000"/>
                  <a:satMod val="160000"/>
                </a:srgbClr>
              </a:gs>
              <a:gs pos="50000">
                <a:srgbClr val="0998A7">
                  <a:tint val="44500"/>
                  <a:satMod val="160000"/>
                </a:srgbClr>
              </a:gs>
              <a:gs pos="100000">
                <a:srgbClr val="0998A7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2000" dirty="0"/>
              <a:t>Una vez completado todo el proceso al final obtendrás el número de Reclamo</a:t>
            </a:r>
          </a:p>
        </p:txBody>
      </p:sp>
      <p:sp>
        <p:nvSpPr>
          <p:cNvPr id="8" name="Elipse 7"/>
          <p:cNvSpPr/>
          <p:nvPr/>
        </p:nvSpPr>
        <p:spPr>
          <a:xfrm>
            <a:off x="236667" y="2041452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s-ES" dirty="0"/>
              <a:t>3</a:t>
            </a:r>
            <a:endParaRPr lang="es-ES" dirty="0">
              <a:cs typeface="Calibri"/>
            </a:endParaRPr>
          </a:p>
        </p:txBody>
      </p:sp>
      <p:sp>
        <p:nvSpPr>
          <p:cNvPr id="9" name="Elipse 8"/>
          <p:cNvSpPr/>
          <p:nvPr/>
        </p:nvSpPr>
        <p:spPr>
          <a:xfrm>
            <a:off x="7249532" y="1304156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s-ES" dirty="0">
                <a:cs typeface="Calibri"/>
              </a:rPr>
              <a:t>5</a:t>
            </a:r>
          </a:p>
        </p:txBody>
      </p:sp>
      <p:sp>
        <p:nvSpPr>
          <p:cNvPr id="10" name="Elipse 9"/>
          <p:cNvSpPr/>
          <p:nvPr/>
        </p:nvSpPr>
        <p:spPr>
          <a:xfrm>
            <a:off x="3487647" y="3612744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4</a:t>
            </a:r>
            <a:endParaRPr lang="es-CL" dirty="0"/>
          </a:p>
        </p:txBody>
      </p:sp>
      <p:sp>
        <p:nvSpPr>
          <p:cNvPr id="11" name="Rectángulo 10"/>
          <p:cNvSpPr/>
          <p:nvPr/>
        </p:nvSpPr>
        <p:spPr>
          <a:xfrm>
            <a:off x="313948" y="1106828"/>
            <a:ext cx="6253186" cy="707886"/>
          </a:xfrm>
          <a:prstGeom prst="rect">
            <a:avLst/>
          </a:prstGeom>
          <a:gradFill flip="none" rotWithShape="1">
            <a:gsLst>
              <a:gs pos="0">
                <a:srgbClr val="0998A7">
                  <a:tint val="66000"/>
                  <a:satMod val="160000"/>
                </a:srgbClr>
              </a:gs>
              <a:gs pos="50000">
                <a:srgbClr val="0998A7">
                  <a:tint val="44500"/>
                  <a:satMod val="160000"/>
                </a:srgbClr>
              </a:gs>
              <a:gs pos="100000">
                <a:srgbClr val="0998A7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2000" dirty="0"/>
              <a:t>Completa todos los datos solicitados en la tipificación, incluyendo las anotaciones asociadas al reclamo. 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3830356" y="136854"/>
            <a:ext cx="3689381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3200" b="1" dirty="0"/>
              <a:t>Días sin servicio HFC</a:t>
            </a:r>
          </a:p>
        </p:txBody>
      </p:sp>
      <p:sp>
        <p:nvSpPr>
          <p:cNvPr id="1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250420" y="517979"/>
            <a:ext cx="43761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/>
              <a:t>Monto mayor a $20.000  – paso a paso</a:t>
            </a:r>
          </a:p>
        </p:txBody>
      </p:sp>
    </p:spTree>
    <p:extLst>
      <p:ext uri="{BB962C8B-B14F-4D97-AF65-F5344CB8AC3E}">
        <p14:creationId xmlns:p14="http://schemas.microsoft.com/office/powerpoint/2010/main" val="38843543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/>
          <p:nvPr/>
        </p:nvPicPr>
        <p:blipFill>
          <a:blip r:embed="rId3"/>
          <a:stretch>
            <a:fillRect/>
          </a:stretch>
        </p:blipFill>
        <p:spPr>
          <a:xfrm>
            <a:off x="602940" y="2089906"/>
            <a:ext cx="3873743" cy="2491380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4"/>
          <a:stretch>
            <a:fillRect/>
          </a:stretch>
        </p:blipFill>
        <p:spPr>
          <a:xfrm>
            <a:off x="5810974" y="1928592"/>
            <a:ext cx="5007589" cy="1588066"/>
          </a:xfrm>
          <a:prstGeom prst="rect">
            <a:avLst/>
          </a:prstGeom>
        </p:spPr>
      </p:pic>
      <p:pic>
        <p:nvPicPr>
          <p:cNvPr id="6" name="Imagen 5"/>
          <p:cNvPicPr/>
          <p:nvPr/>
        </p:nvPicPr>
        <p:blipFill>
          <a:blip r:embed="rId5"/>
          <a:stretch>
            <a:fillRect/>
          </a:stretch>
        </p:blipFill>
        <p:spPr>
          <a:xfrm>
            <a:off x="5810974" y="3723701"/>
            <a:ext cx="5464858" cy="2729434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36299" y="1180832"/>
            <a:ext cx="10180568" cy="707886"/>
          </a:xfrm>
          <a:prstGeom prst="rect">
            <a:avLst/>
          </a:prstGeom>
          <a:gradFill flip="none" rotWithShape="1">
            <a:gsLst>
              <a:gs pos="0">
                <a:srgbClr val="0998A7">
                  <a:tint val="66000"/>
                  <a:satMod val="160000"/>
                </a:srgbClr>
              </a:gs>
              <a:gs pos="50000">
                <a:srgbClr val="0998A7">
                  <a:tint val="44500"/>
                  <a:satMod val="160000"/>
                </a:srgbClr>
              </a:gs>
              <a:gs pos="100000">
                <a:srgbClr val="0998A7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2000" dirty="0"/>
              <a:t>Si el cliente no tiene visita técnica en curso en el Tablero de Despacho, el Ejecutivo debe ingresar a la plataforma “Estado Cliente” para consultar, con el número de Nodo, una posible falla masiva.</a:t>
            </a:r>
          </a:p>
        </p:txBody>
      </p:sp>
      <p:sp>
        <p:nvSpPr>
          <p:cNvPr id="8" name="Elipse 7"/>
          <p:cNvSpPr/>
          <p:nvPr/>
        </p:nvSpPr>
        <p:spPr>
          <a:xfrm>
            <a:off x="481867" y="2014247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1</a:t>
            </a:r>
            <a:endParaRPr lang="es-CL" dirty="0"/>
          </a:p>
        </p:txBody>
      </p:sp>
      <p:sp>
        <p:nvSpPr>
          <p:cNvPr id="9" name="Elipse 8"/>
          <p:cNvSpPr/>
          <p:nvPr/>
        </p:nvSpPr>
        <p:spPr>
          <a:xfrm>
            <a:off x="5667686" y="3723701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3</a:t>
            </a:r>
            <a:endParaRPr lang="es-CL" dirty="0"/>
          </a:p>
        </p:txBody>
      </p:sp>
      <p:sp>
        <p:nvSpPr>
          <p:cNvPr id="10" name="Elipse 9"/>
          <p:cNvSpPr/>
          <p:nvPr/>
        </p:nvSpPr>
        <p:spPr>
          <a:xfrm>
            <a:off x="5507583" y="1920378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2</a:t>
            </a:r>
            <a:endParaRPr lang="es-CL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3830356" y="136854"/>
            <a:ext cx="3689381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3200" b="1" dirty="0"/>
              <a:t>Días sin servicio HFC</a:t>
            </a:r>
          </a:p>
        </p:txBody>
      </p:sp>
      <p:sp>
        <p:nvSpPr>
          <p:cNvPr id="12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250420" y="517979"/>
            <a:ext cx="55160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/>
              <a:t>5. Nodo con Falla Masiva – Sin VT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4531" y="4656945"/>
            <a:ext cx="4326412" cy="1367939"/>
          </a:xfrm>
          <a:prstGeom prst="rect">
            <a:avLst/>
          </a:prstGeom>
        </p:spPr>
      </p:pic>
      <p:sp>
        <p:nvSpPr>
          <p:cNvPr id="13" name="Elipse 12"/>
          <p:cNvSpPr/>
          <p:nvPr/>
        </p:nvSpPr>
        <p:spPr>
          <a:xfrm>
            <a:off x="775634" y="4540103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4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91414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34" t="35965" r="16441"/>
          <a:stretch/>
        </p:blipFill>
        <p:spPr bwMode="auto">
          <a:xfrm>
            <a:off x="5616316" y="2074706"/>
            <a:ext cx="4521200" cy="185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9285" y="3986572"/>
            <a:ext cx="6324600" cy="59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166" y="4852484"/>
            <a:ext cx="3495675" cy="178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24" y="1138081"/>
            <a:ext cx="3952875" cy="279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5545136" y="1089361"/>
            <a:ext cx="5813171" cy="1015663"/>
          </a:xfrm>
          <a:prstGeom prst="rect">
            <a:avLst/>
          </a:prstGeom>
          <a:gradFill flip="none" rotWithShape="1">
            <a:gsLst>
              <a:gs pos="0">
                <a:srgbClr val="0998A7">
                  <a:tint val="66000"/>
                  <a:satMod val="160000"/>
                </a:srgbClr>
              </a:gs>
              <a:gs pos="50000">
                <a:srgbClr val="0998A7">
                  <a:tint val="44500"/>
                  <a:satMod val="160000"/>
                </a:srgbClr>
              </a:gs>
              <a:gs pos="100000">
                <a:srgbClr val="0998A7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2000" dirty="0" err="1"/>
              <a:t>Call</a:t>
            </a:r>
            <a:r>
              <a:rPr lang="es-CL" sz="2000" dirty="0"/>
              <a:t> Center, se debe asignar el tipo de falla VT INTERMITENCIA en el menú izquierdo de CRM SUR, seleccionando «Reclamo Nivel TDOS» </a:t>
            </a:r>
          </a:p>
        </p:txBody>
      </p:sp>
      <p:sp>
        <p:nvSpPr>
          <p:cNvPr id="21" name="Elipse 7"/>
          <p:cNvSpPr/>
          <p:nvPr/>
        </p:nvSpPr>
        <p:spPr>
          <a:xfrm>
            <a:off x="50684" y="1089361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1</a:t>
            </a:r>
            <a:endParaRPr lang="es-CL" dirty="0"/>
          </a:p>
        </p:txBody>
      </p:sp>
      <p:sp>
        <p:nvSpPr>
          <p:cNvPr id="22" name="Elipse 7"/>
          <p:cNvSpPr/>
          <p:nvPr/>
        </p:nvSpPr>
        <p:spPr>
          <a:xfrm>
            <a:off x="6556372" y="4852484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3</a:t>
            </a:r>
            <a:endParaRPr lang="es-CL" dirty="0"/>
          </a:p>
        </p:txBody>
      </p:sp>
      <p:sp>
        <p:nvSpPr>
          <p:cNvPr id="23" name="Elipse 7"/>
          <p:cNvSpPr/>
          <p:nvPr/>
        </p:nvSpPr>
        <p:spPr>
          <a:xfrm>
            <a:off x="5098522" y="4039476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2</a:t>
            </a:r>
            <a:endParaRPr lang="es-CL" dirty="0"/>
          </a:p>
        </p:txBody>
      </p:sp>
      <p:sp>
        <p:nvSpPr>
          <p:cNvPr id="24" name="Elipse 7"/>
          <p:cNvSpPr/>
          <p:nvPr/>
        </p:nvSpPr>
        <p:spPr>
          <a:xfrm>
            <a:off x="5098522" y="2111452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1</a:t>
            </a:r>
            <a:endParaRPr lang="es-CL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3830356" y="136854"/>
            <a:ext cx="3689381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3200" b="1" dirty="0"/>
              <a:t>Días sin servicio HFC</a:t>
            </a:r>
          </a:p>
        </p:txBody>
      </p:sp>
      <p:sp>
        <p:nvSpPr>
          <p:cNvPr id="16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250420" y="517979"/>
            <a:ext cx="55160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/>
              <a:t>Nodo con Falla Masiva - paso a paso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1307" y="3503097"/>
            <a:ext cx="3342582" cy="23375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Elipse 7"/>
          <p:cNvSpPr/>
          <p:nvPr/>
        </p:nvSpPr>
        <p:spPr>
          <a:xfrm>
            <a:off x="499169" y="3444164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5892009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3830356" y="136854"/>
            <a:ext cx="3689381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3200" b="1" dirty="0"/>
              <a:t>Días sin servicio HFC</a:t>
            </a:r>
          </a:p>
        </p:txBody>
      </p:sp>
      <p:pic>
        <p:nvPicPr>
          <p:cNvPr id="19" name="Imagen 10">
            <a:extLst>
              <a:ext uri="{FF2B5EF4-FFF2-40B4-BE49-F238E27FC236}">
                <a16:creationId xmlns:a16="http://schemas.microsoft.com/office/drawing/2014/main" id="{3EDCE57A-1AED-8EE2-AE2F-A7E6CB7581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42757" y="-47773"/>
            <a:ext cx="1184935" cy="1187467"/>
          </a:xfrm>
          <a:prstGeom prst="rect">
            <a:avLst/>
          </a:prstGeom>
        </p:spPr>
      </p:pic>
      <p:sp>
        <p:nvSpPr>
          <p:cNvPr id="20" name="Rectángulo redondeado 12"/>
          <p:cNvSpPr/>
          <p:nvPr/>
        </p:nvSpPr>
        <p:spPr>
          <a:xfrm>
            <a:off x="169032" y="1569253"/>
            <a:ext cx="2451337" cy="988478"/>
          </a:xfrm>
          <a:prstGeom prst="roundRect">
            <a:avLst/>
          </a:prstGeom>
          <a:solidFill>
            <a:srgbClr val="0994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Consulta estado de reclamo con o sin descuento</a:t>
            </a:r>
            <a:endParaRPr lang="es-CL" dirty="0"/>
          </a:p>
        </p:txBody>
      </p:sp>
      <p:sp>
        <p:nvSpPr>
          <p:cNvPr id="21" name="Rectángulo redondeado 13"/>
          <p:cNvSpPr/>
          <p:nvPr/>
        </p:nvSpPr>
        <p:spPr>
          <a:xfrm>
            <a:off x="169032" y="2826626"/>
            <a:ext cx="2451338" cy="783193"/>
          </a:xfrm>
          <a:prstGeom prst="roundRect">
            <a:avLst/>
          </a:prstGeom>
          <a:gradFill flip="none" rotWithShape="1">
            <a:gsLst>
              <a:gs pos="0">
                <a:srgbClr val="0998A7">
                  <a:tint val="66000"/>
                  <a:satMod val="160000"/>
                </a:srgbClr>
              </a:gs>
              <a:gs pos="50000">
                <a:srgbClr val="0998A7">
                  <a:tint val="44500"/>
                  <a:satMod val="160000"/>
                </a:srgbClr>
              </a:gs>
              <a:gs pos="100000">
                <a:srgbClr val="0998A7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ES" sz="2000" dirty="0">
                <a:solidFill>
                  <a:schemeClr val="tx1"/>
                </a:solidFill>
              </a:rPr>
              <a:t>Monto menor a $20.000</a:t>
            </a:r>
            <a:endParaRPr lang="es-CL" sz="2000" dirty="0">
              <a:solidFill>
                <a:schemeClr val="tx1"/>
              </a:solidFill>
            </a:endParaRPr>
          </a:p>
        </p:txBody>
      </p:sp>
      <p:sp>
        <p:nvSpPr>
          <p:cNvPr id="22" name="Rectángulo redondeado 13"/>
          <p:cNvSpPr/>
          <p:nvPr/>
        </p:nvSpPr>
        <p:spPr>
          <a:xfrm>
            <a:off x="169032" y="3870691"/>
            <a:ext cx="2451338" cy="621225"/>
          </a:xfrm>
          <a:prstGeom prst="roundRect">
            <a:avLst/>
          </a:prstGeom>
          <a:solidFill>
            <a:srgbClr val="0994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Monto mayor a </a:t>
            </a:r>
          </a:p>
          <a:p>
            <a:pPr algn="ctr"/>
            <a:r>
              <a:rPr lang="es-ES" dirty="0"/>
              <a:t>$20.000</a:t>
            </a:r>
            <a:endParaRPr lang="es-CL" dirty="0"/>
          </a:p>
        </p:txBody>
      </p:sp>
      <p:sp>
        <p:nvSpPr>
          <p:cNvPr id="23" name="Rectángulo redondeado 13"/>
          <p:cNvSpPr/>
          <p:nvPr/>
        </p:nvSpPr>
        <p:spPr>
          <a:xfrm>
            <a:off x="169032" y="4947159"/>
            <a:ext cx="2451338" cy="783193"/>
          </a:xfrm>
          <a:prstGeom prst="roundRect">
            <a:avLst/>
          </a:prstGeom>
          <a:gradFill flip="none" rotWithShape="1">
            <a:gsLst>
              <a:gs pos="0">
                <a:srgbClr val="0998A7">
                  <a:tint val="66000"/>
                  <a:satMod val="160000"/>
                </a:srgbClr>
              </a:gs>
              <a:gs pos="50000">
                <a:srgbClr val="0998A7">
                  <a:tint val="44500"/>
                  <a:satMod val="160000"/>
                </a:srgbClr>
              </a:gs>
              <a:gs pos="100000">
                <a:srgbClr val="0998A7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ES" sz="2000" dirty="0">
                <a:solidFill>
                  <a:schemeClr val="tx1"/>
                </a:solidFill>
              </a:rPr>
              <a:t>Nodo con Falla Masiva</a:t>
            </a:r>
            <a:endParaRPr lang="es-CL" sz="2000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580" y="1605792"/>
            <a:ext cx="8317584" cy="915400"/>
          </a:xfrm>
          <a:prstGeom prst="rect">
            <a:avLst/>
          </a:prstGeom>
          <a:noFill/>
          <a:ln w="9525">
            <a:solidFill>
              <a:srgbClr val="0998A7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580" y="2826626"/>
            <a:ext cx="8317584" cy="624853"/>
          </a:xfrm>
          <a:prstGeom prst="rect">
            <a:avLst/>
          </a:prstGeom>
          <a:noFill/>
          <a:ln w="9525">
            <a:solidFill>
              <a:srgbClr val="0998A7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8784" y="3639253"/>
            <a:ext cx="8317584" cy="1041929"/>
          </a:xfrm>
          <a:prstGeom prst="rect">
            <a:avLst/>
          </a:prstGeom>
          <a:noFill/>
          <a:ln w="9525">
            <a:solidFill>
              <a:srgbClr val="0998A7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581" y="4880614"/>
            <a:ext cx="8302788" cy="621225"/>
          </a:xfrm>
          <a:prstGeom prst="rect">
            <a:avLst/>
          </a:prstGeom>
          <a:noFill/>
          <a:ln w="9525">
            <a:solidFill>
              <a:srgbClr val="0998A7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581" y="5531202"/>
            <a:ext cx="8317584" cy="592739"/>
          </a:xfrm>
          <a:prstGeom prst="rect">
            <a:avLst/>
          </a:prstGeom>
          <a:noFill/>
          <a:ln w="9525">
            <a:solidFill>
              <a:srgbClr val="0998A7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Imagen 12">
            <a:extLst>
              <a:ext uri="{FF2B5EF4-FFF2-40B4-BE49-F238E27FC236}">
                <a16:creationId xmlns:a16="http://schemas.microsoft.com/office/drawing/2014/main" id="{709AE64E-3D46-EB7F-0485-05317A47FA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97375" y="5827572"/>
            <a:ext cx="794429" cy="794429"/>
          </a:xfrm>
          <a:prstGeom prst="rect">
            <a:avLst/>
          </a:prstGeom>
        </p:spPr>
      </p:pic>
      <p:pic>
        <p:nvPicPr>
          <p:cNvPr id="25" name="Imagen 13">
            <a:extLst>
              <a:ext uri="{FF2B5EF4-FFF2-40B4-BE49-F238E27FC236}">
                <a16:creationId xmlns:a16="http://schemas.microsoft.com/office/drawing/2014/main" id="{373C1F96-15E3-E17F-D316-9EFD8F46022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00724" y="5837143"/>
            <a:ext cx="835599" cy="747237"/>
          </a:xfrm>
          <a:prstGeom prst="rect">
            <a:avLst/>
          </a:prstGeom>
        </p:spPr>
      </p:pic>
      <p:sp>
        <p:nvSpPr>
          <p:cNvPr id="31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250420" y="517979"/>
            <a:ext cx="32297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/>
              <a:t>Registro Tipifica – </a:t>
            </a:r>
            <a:r>
              <a:rPr lang="es-CL" sz="2000" i="1" dirty="0" err="1"/>
              <a:t>Call</a:t>
            </a:r>
            <a:r>
              <a:rPr lang="es-CL" sz="2000" i="1" dirty="0"/>
              <a:t> Center</a:t>
            </a:r>
          </a:p>
        </p:txBody>
      </p:sp>
    </p:spTree>
    <p:extLst>
      <p:ext uri="{BB962C8B-B14F-4D97-AF65-F5344CB8AC3E}">
        <p14:creationId xmlns:p14="http://schemas.microsoft.com/office/powerpoint/2010/main" val="16934344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891" y="3660775"/>
            <a:ext cx="3896913" cy="2133809"/>
          </a:xfrm>
          <a:prstGeom prst="rect">
            <a:avLst/>
          </a:prstGeom>
          <a:noFill/>
          <a:ln w="9525">
            <a:solidFill>
              <a:srgbClr val="0998A7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12" descr="data:image/jpg;base64,%20/9j/4AAQSkZJRgABAQEAYABgAAD/2wBDAAUDBAQEAwUEBAQFBQUGBwwIBwcHBw8LCwkMEQ8SEhEPERETFhwXExQaFRERGCEYGh0dHx8fExciJCIeJBweHx7/2wBDAQUFBQcGBw4ICA4eFBEUHh4eHh4eHh4eHh4eHh4eHh4eHh4eHh4eHh4eHh4eHh4eHh4eHh4eHh4eHh4eHh4eHh7/wAARCAEXAR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Glm2Pt25/Gmfaf8AY/WuN+NGrapovg+e90eSZLzz4IkMKK0hDyBSFD/Lkg8Z4rmvBnjLWItbk0LW471riTUIoIor+OOO5hjeNm3t5eUYEqcYP1oWtweiuer/AGn/AGP1o+0/7H6152/xAkS9so5NMjhtZ2ZWuJpiqkiVo8K23bu+XOGI64FTf8JnqI03+05NL0+GzuATZvNqIQth9vzqVyPX5d3pSTTA777T/sfrR9p/2P1rznwz4+vNe1a00y20m2EjSXC3MpuW2IISgJTKgtneMAgVb1nxne6frmqWy6PHLp+lfZzc3BuMSES8fImOce5Ge1FwO7+0/wCx+tNkvUjA3KRngd68y1L4l3NhpkWpSaGj299BNNpoW5+aQRsARINvyZByMZ9DXoGnvcMLRruOKOc8yJGxZVOOgJAz+VMV9bFv+0Iv7r/98n/Cj+0Iv7r/APfJ/wAK820j4h6xc32Gm0i53z3Uf2GCNxPCkW7ErMTgr8ozwPvCunh8QatfWugx2a2kFzqumPdF5UZkjcLGQMAgkfOe/pSvpcLnRf2hF/df/vk/4Uh1GEdVYfUEf0rlvDXiLxC3ga68SaraRanKiyPDZ6XARI4R2UgB2+ZjtyOnpUvhjxpp/jPTL+50i0v1sbcxot1cQGJJnPLqgPJ2HgnGM8dqYzpJNRhRyjA7gMkAE/yFJ/acH91/++W/wpbD/j6uP+A/yq7QBR/tOD+6/wD3y3+FH9pwf3X/AO+W/wAKvUUAUf7Tg/uv/wB8t/hR/acH91/++W/wq9RQBR/tOD+6/wD3y3+FH9pwf3X/AO+W/wAKvUUAUf7Tg/uv/wB8t/hR/acH91/++W/wq9RQBR/tOD+6/wD3y3+FH9pwf3X/AO+W/wAKvUUAUf7Tg/uv/wB8t/hR/acH91/++W/wq9RQBR/tOD+6/wD3y3+FH9pwf3X/AO+W/wAKvUUAUDqluBkhgPUqf8Kpaz4r0TRnjj1S+htGlXcgdj8w9elauo/8eE//AFzP8q8e+L1rDf8Ai/w5p80ywrcp5ZYnsWrswGHhiKyhN2Wu3kjz8zxVTC4d1KaTd0tfN2O8/wCFieEP+g3af99H/CtvS9ZstUskvNPlS4t3J2yIeDjrXi4svDWpapqnhyHQTYSWMUjJemViwKDq4PGDXcfBkg+ALMqQR5knI7/Ma68bgaVGjzwve63ts02tjhy/Mq+Ir+zqctrPa+6aT39TuftP+x+tH2n/AGP1qvRXkHvFj7T/ALH60VXooAqeKdH07XrJ9N1SAz2zlWKrIyEMpyCGUgggjsaxl8C+F1hdDpzu8kyTNO9zK05dRhT5pbfwCR1712Dwxu25lyfrTfs0P939aAOUXwV4aVII103bFAAFiE8gjYBi43ruw+GJPzA1HN4D8KyyPI+lDezblYTyAxHduzH837v5uflxXX/Zof7v60fZof7v60Ac3o3hbQdIuhdafYCGfMh8wyuxJkwXJ3E5J2j8qzj4J06fxlqPiK/UXJuvs/lxb3VUMQOCyg7X5ORkHFdr9mh/u/rR9mh/u/rRYDkz4J8MMZy2lq3nKylWlcqgZtzBBnCAkZO3Ga32PlyRPsZgpOQvXpV37ND/AHf1o+zQ/wB39aAOYj8OaLHHZxx2t6n2SeWaJw43HzSTIhPdGycr9PSpND0TT9IulnhbVJ/KiMNslxIHW2jJGUT24Xrk8Dmuj+zQ/wB39aPs0P8Ad/WlYLGbosVnpGmx6fZ29ysEZYqGwT8zFjzn1JqW6mWS0aCG3kXOMDaAOufWrv2aH+7+tH2aH+7+tMCnBN5N1KWikZXC4ZQCOBVj7an/ADym/wC+al+zQ/3f1o+zQ/3f1oAi+2p/zym/75o+2p/zym/75qX7ND/d/Wj7ND/d/WgCL7an/PKb/vmj7an/ADym/wC+al+zQ/3f1o+zQ/3f1oAi+2p/zym/75o+2p/zym/75qX7ND/d/Wj7ND/d/WgCD7eP+fa4/wC+R/jR/aA/59rj/vkf41P9mh/u/rR9mh/u/rQBB/aA/wCfa4/75H+NH9oD/n2uP++R/jU/2aH+7+tH2aH+7+tAEH9oD/n2uP8Avkf40f2gP+fa4/75H+NT/Zof7v60fZof7v60AQf2gP8An2uP++R/jR/aA/59rj/vkf41P9mh/u/rR9mh/u/rQBTu7zzbaWNbafcykDIH+NeZ/FXR/Etz4k0PVtA0iPUWsYm3LIV2hs8ZBIr1j7ND/d/Wk+yw/wB0/nXRhcTLD1PaRSe+/mcmNwkcXSdKTa2d1vo7nz3rNj8ZdXsZbK8sn8mbiXyzCjOPQsDkivT/AITaXf6N4GstP1O3NvdRl98ZIOMtxyOK7X7ND/dP50fZof7v6114rM54ikqXJGKvfRWOLBZPDCV3X9pKTtb3nf8AQq0Va+zQ/wB39aPs0P8Ad/WvMPYKtFWvs0P939aKAJqg+1R5PyucHHC1PWcnf/eP86ALP2pP7r/980fak/uv/wB81xnxW8Qap4Z8HS6to9vBcXizwxpHMCVYNIFPTvgnFcF4a+M95cm8bUtFR0NwXsxFJ5bG3Ij2jBzvlJfO0Y4FC1B6HuP2pP7r/wDfNH2pP7r/APfNeS6h8U5pbVZtN03ycXL2r+ecjzEKh17Hjdina/478R6b451SyttOF9pWmLE9xHHatuWNomdnM2doIIAC45zSuB6x9qT+6/8A3zR9qT+6/wD3zXlE/wAW4o5re2Gi/vZzKiy/at0BkVQyqrBPmzkDOBggjnFU7T4z262ivf6VAj+Wu4xX24GQxRyAY2ZVCZAu7nkdKYLU9j+1J/df/vmj7Un91/8AvmvJ7H4wWd1aR3S6LIsbwGTZ9rUyhhEZD8oHKcY359eOK7jwnrQ17S3vBAsJS4kgYJL5qMUONyPgblPrgd6Otgub7XkaqWZXAAyTtrBPjzwsCQdTXIOD8jf4Vo3f/HrL/uH+VfPE3+uk/wB8/wA6APdf+E98K/8AQTX/AL4b/Cj/AIT3wr/0E1/74b/CvEtPtY7gSb5Nm0pgk8ctirB0n966rNgAnqO3PT1PFAHsv/Ce+Ff+gmv/AHw3+FH/AAnvhX/oJr/3w3+FePHQ5BkmfADY+529evtUNhZQzwhm8zJkKbhwFAXOTQB7P/wnvhX/AKCa/wDfDf4Uf8J74V/6Ca/98N/hXjf2G2cDaXj/AHKyZZsjk4x0qlexLDeSwrkqjlRmgD33R/FWh6vefY9PvRNNtLbQpHA+tbdeKfBv/kcf+3Z/5iva6ACiiigAooooAKKKKACiiigAooooAKKKKACiiigAooooAKzl7/7x/nWjWaDhWJ6AmgBJYo5k2yxpIuQcMuRkdKhGnaeGRhY2oMbB0Pkr8rYxkccHHeuO074wfDLUdfTQbPxjp8mpyTm3S3IdS0gONuWUDORjrXdkEDODijzArtZWbDDWluRuLcxj7x6n6mniGENIwhjDSjEh2jL/AF9alKt/dP5VQ1zV9N0OxF9q12lpbmVIRI4OC7naq8DuSBSAeumaavk7dPtF8jPk4hX93nrt44z7VWtfDmg20l1JBo9ijXZzcfuQfM4Awc9sKOOnFWdO1Kx1GW6isbqK5e0mNvcCNt3lSAAlD6EAjirUjCON5H4VFLMcdAOtDstwMiLwv4ej1kaxHpFsl6IvJEgBACYIwFzt6Ejp0NaltBDbQJBbwxwxIMLHGoVVHsB0qDQ9TsNc0m31XSblbuxuU3wzIDtdfUZ5qPXNZ0zQ7NLzVryO0geaOBXcHBkdgqLwOpJApgW7hS0EirySpA/KvGZPBHidpXYabwWJH71PX617HqV5babYXF/fzLb2ttG0s0r/AHUQDJJp1lcRXtpDd2zM8M8YkjbaV3KRkHBAI49aAPGR4J8UjppxH0mX/GpI/B3i6N1dLFgVzj98hx+te0AE9AT+FGD6GgDxd/B/i52LNZOSxyf369fzpg8FeKlUqunsFPUCdcH9a9rwcZwcVQ1DV9NsNS0/Try8SG71FnSziYHMzKu5gOMcDnmgDyP/AIQnxV/0Dz0x/rl/xpD4I8UE5Omkn1Myf4169r+q6foOj3OsaxdJZWFqnmTzyA7UX1OOarWviTQrrUrHTrbU4Jrq/tPttpGmT50GQPMBxjHIoDY5H4Z+G9Z0fxN9s1Gz8mDyGXd5inkkeh9q9R86P++KpYPoaUgjOQRj2oAuedH/AHxR50f98VTCt/dP5Vk+K/EWieFdFl1rxDqMWnafEyrJPICVUk4A4BPJ9qLgdF50f98UedH/AHxXn+jfFT4d6zpV/qml+LLC5tNPCm7kXeDCGOASpUNgnvitnUfFXh7Trk219qkMEwsmv9jBifs6/ek4HQfnQB0/nR/3xR50f98V534U+LXw58Va1Hovh7xZZ6jqEgJSCNJAxA5P3lAr0UIuB8o/KiwCedH/AHxR50f98U7Yv90flRsX+6PyoAb50f8AfFHnR/3xTti/3R+VGxf7o/KgBvnR/wB8UedH/fFO2L/dH5UbF/uj8qAG+dH/AHxR50f98U7Yv90flRsX+6PyoAb50f8AfFFO2L/dH5UUALWW/MMo/wB6tSs0HCseTgnoPehgfKGjeDfE+n23hnWtcuNVvvCja/LJe6ZDp6pNZMLhjFISFMjxlsE9OD6V0ngmLxvdfEfU21XWtas74T33nQpY3Lq9uVPklXZvI4G0rtAbPBr6F+1DP+puf+/RpftQx/qbn/v0aSVo2/roD3ufLvhlvHH/AAifjXTLGLXr4w6ajw6mj3cTSyrINy+TPyJtoYnyzt7Ve8SX+seKdW8T3VnaeIJtLaXQzaJcWkyKSsv71kRhxjucdua+lPtX/TG5/wC/Ro+1f9Mbn/v0aYtT5euILjw7d+KNJh0TxFuvfFsrzzpJeLDHbsmYpG8oFpAWzwpHOMkVbs5vFFxoHg0eLm8WnR10+/gn+xpcCY3wkIgEoX58bem7I9Sa+lvtX/TG5/79Gj7V/wBMbn/v0aOn9drDe9z5e0m312y8JaBba7D4stdOTwt5ejx6ckysNUMjYEoj5D4243/L1r0T4yWniC9+BGiw63a3s+sC6019RTT0LyhhKhkK7ecjk5Feu/av+mNz/wB+jSfah/zxuf8Av0aP87isfOkVx4gtHfVrVfFEvgu08Y20sAuY55J/sXlFZsxtmRovNPQg1latL4qvfBl3qr33iG1RPFGotDZ3dpeCOeFgPKVzARLGAMlMDbnivqH7Vz/qbn/v0aPtf/TG5/79mlb+vu/yH1/rz/zPmbxjfeKDpcWo+KLfxjpVsPBTPpUNpcTOYtQXcWaZ0x8wQKcyYGM96Zqes+KrPSPEVuf+Ennm1bw7osukS2sU0qFlUeewdchDz83Qn3r6T1NLTUtNudOvrOea0uomhnjaNsOjDDA49QaXTha6dp9vYWVpcQ21tEsUMaxthEUYA/ACqv8A19/+Ydv67f5Hg+nReNpvjlL/AGhqmqWcqasr2UQtLmSCewEQ+UureQqHnJZdwasPQ49W/wCEz8MX11Y+ML7xHZXeqvq6zrN5AcxSeUImYeWuRgKV4r6b+1DH+puf+/RpftX/AExuf+/RqWroEfJdnJ4o1TQvGtm1jrv9nX3hiORLOZbuYfahMBIu6YZaTHXaAPQd60U8LeOdD8Y6n4bs7G/mstP8JXieHr6LcG2SkOsO/s6NlRznAFfUf2v/AKY3P/fs0n2of88bn/v0aLb+lvz/AMw/r8v8j5k17XPHetQXMvhOPxKhh8LWMU5mtp4j5izAXBQHBZwuclfmIzg1sQr4x0r4aDxZoF/qusvpOsG5gsTb3UJlt2XZJEFnZpHUMdw3dDnFfQn2v/pjc/8Afs0fahn/AFNz/wB+jTf9ffcP6/Cx8y/EePxlpHgvSNKeHxDNrTaPNffbop7p1F4z7zGqQ8b1HQyHaAMAGvRPjHZ6tr3wL0q3ga7/ALRuJ9OZ5VtzJJG29dzlCO3U5/GvVRdD/njc/wDfo0fah/zxuf8Av0aF+txanzLd+CfE9vF8QdE1kajr3iafT4jpl7HbLFb3dmjhtqhFCrKDnIJJPGK7b4f6s/jb4u2Gt2Xh/WrTS9M8PGxupdTsWtwZ2YHYof73AOSOK9k+1D/njc/9+jSm6B/5Y3P/AH6NHW/9df8AMb2/ry/yPO/hHpIs/G/xAnk0wW6vre62ka3Cbk8peUOOR9OK9bHQVj/ah/zxuP8Av0as/wBpL/z73P8A36NNvYOrL9FUP7SX/n3uf+/Ro/tJf+fe5/79GkBfoqh/aS/8+9z/AN+jR/aS/wDPvc/9+jQBfoqh/aS/8+9z/wB+jR/aS/8APvc/9+jQBfoqh/aS/wDPvc/9+jR/aS/8+9z/AN+jQBfoqh/aS/8APvc/9+jRQBfrOTv/ALx/nWjWcn8X+8f50ALRWXfX+ow6utpFpUj2TWkkr33mrtjkX7sZTqSeuenFeT6j8U/FK+HLpbfTbZL1LVvLu2Vj+8EaPuMeMY+bGPUUnIaR7ZRXm+iePNW1Gz1u3k00Q3OnafNN53JKSxkqBIpAALY3gDtUet/EKW3j0a40f7Pq32q1QSGOb90JWeNTu2gnI3E4yKG7CPTKK8eh+Ml/ILzzPC5thb2kUweafapZwmM9whLkbsYG05Nb/gj4i3HiDxVBotxpKWgn01L6ORJDJklQWU4HygZwM4z2prewX0uehUUUUAFI33fTkUtI33fxH86ALX2VP77/AJij7Kn99/zFcX8cfEOveGvBK3/hprf+05NQtLaJZ1yj+ZKqFT6ZzjPauGsfjdeN/ac0WkG/Zb+WKG0muEtGtY4LdJJ0dn+86sxAHf6c0dLg9LeZ7b9lT++/5ij7Kn99/wAxXiVx8f7h7mb+yvA93fWgDeTO1+kRcrarcsCpGVxGx9eRjvU+k/GPUF8Q6ml7pKz6S1wq2kqXKLLCWsxcLG0f3mHDZfoMik3bcdj2b7Kn99/zFH2VP77/AJivI9M+NlxJ4t0Xw7qPg2+tbjUYYZpDDP5/2dJs+UTtTBGBluRjPfmvV7e5uZNSureS3jSCIIYpRMGZyRzleq4/WnqK5L9lT++/5ij7Kn99/wAxU9FAEH2VP77/AJij7Kn99/zFT0UAQfZU/vv+Yo+yp/ff8xU9FAEH2VP77/mKPsqf33/MVPRQBB9lT++/5ij7Kn99/wAxU9FAEH2VP77/AJij7Kn99/zFT0UAQfZU/vv+Yo+yp/ff8xU9FAEH2VP77/mKPsqf33/MVPRQBB9lT++/5iip6KACs5O/+8f51o1nJ/F/vH+dAC03Yv8AdX8qgnku1vFjjgQ25jYvLv8AmVuw296wH1bWI4I5HgQExBvmyQxyeTgcdOlbU6Eqm1jOVRR3On2rz8o568daRY41GFjRR6BQK5SXWdSKCQug+ZWVRCwzwfl4P8Rp9vrmqGYCeOKIPyCYnIHLYTr1OBzWrwdS19CfbxOoMaHOUU5GDlR0pQqg5CqDjGQO1ZXhzUbrUI52uYVTYwAKqVHIyV57jpmtauecHTlyvc0jJSV0FFFFQUFI33fxH86Wkb7v4j+dAE+pafZalCsN/aw3MaSJKqSqGAdTlW+oIyKy9S8HeFtSSVL/AMPaXdLLcfapBLbK2+bGPMOR97Axmt6igDGbwv4daR5G0TTy7szMfIXksnlsfxQBfpxXN6XH8KbvxbLa6b/wi0/iBEeF4oWia5VQoRlIHzcKMEdhXeGvBrP4X+MLbXE1D7XFJbtf6nOLYGONrV5vM8mZZVG5hhuUJOM5HSkwPYZfDnh19SstSl0fTzeWaCK1naFd8SjoqnsPatGK0tYrya8jt40uJwolkC/M4Xpk98V4bP4J8fa1eaTqGuadNGdO1LT5Baxa195IoTHLJuBA5bDbepr2awtmj1u/uTbzoJViAla43JJgHhUz8mO/rTegkzUooooGFFFFABRRRQAUUUUAFFFFABRRRQAUUUUAFFFFABRRRQAVnJ3/AN4/zrRrOTv/ALx/nQAtFFFABRRRQAUUUUAFFFFABSN938R/OlpG+7+I/nQBclmMbbRDK/uoGP50z7S3/PrP+Q/xqxRQBX+0t/z6z/kP8aPtLf8APrP+Q/xqxRQBX+0t/wA+s/5D/Gj7S3/PrP8AkP8AGrFFAFf7S3/PrP8AkP8AGj7S3/PrP+Q/xqxRQBX+0t/z6z/kP8aPtLf8+s/5D/GotY1Sx0mzN3f3Agh3BdxBOWPQADkk1Sj8U6E8kEQ1KHfOu5ByOOev93oeuOlFwNL7S3/PrP8AkP8AGj7S3/PrP+Q/xqvo+taZq8ckmnXaXCxnDEAjHoee3v0q8kiuoZWDKehByDQBD9pb/n1n/If40faW/wCfWf8AIf41YooAr/aW/wCfWf8AIf40faW/59Z/yH+NWKKAK/2lv+fWf8h/jR9pb/n1n/If41YooAr/AGlv+fWf8h/jR9pb/n1n/If41YooAr/aW/59Z/yH+NH2lv8An1n/ACH+NWKKAK/2lv8An1n/ACH+NFWKKACs5O/+8f51o1nJ3/3j/OgBaKKKACiiigAooooAKKKKACkb7v4j+dLSN938R/OgDRooooAKKKKACiiigAooooAxfF2gx+IdNisZpWjjW5jmbbkFghzjIIIz61lp4SlsdRlfR7yGzsblUW5heDzWOwEAqzHAznnINT/EjUNW03w8kui+Z9sluooV8tULYZsHG/5c/XiuY07xnq32SC2vLqJNRnWFYYZEUSu/nMsg2rwWVQM7eB16Ukg6I6nwX4cn0CK6jkuYZVlYeXHFEURAB6Fj19sD0Fb8MTLDGrbAV67FwPwHauZ8BXOsXH9sHVdUe9+z38kEO+COPYi9PugZ6109rJ5tukm+N9wzujOVP0oWqEmSiiiimMKKKKACiiigAooooAKKKKACiiigArOTv/vH+daNZyd/94/zoAWiiigAooooAKKKKACiiigApG+7+I/nS0jfd/EfzoA0axZfFOhxa/8A2FJfBdQ3KnllGxuYZVd2NuSO2c1tVw+tfD9b3xFc+IbXUnttSkmSSJmBeNAsXl4KE7Se4bGQaOombWpeMPD2n2QvrrUFFsZWh8xI2dQ6nDA7Qcc+tMn8aeGbf7SbjWIIVtceazghRlgvBxg8kA4zjPNc7F4B1bTZbePRvECmxSRJ5ba/iafzJVAAbduBxxnb0zg1LqPw/uNSWK2vtVjks7WQPaRrbgMuZFdw5z82duB0696FuNbnaw39nNDNNFcRtHAzLKwPCleuaxh428MnT/ty6oph8zy+I33Zxn7uN2Mc5xjHNUtE0PVtDtLjSbdY9QtLmaRzczThHiRzgLs2EPtGOpGazdI8BanpKefp+tW0N2ruI1+yloEjcAMoQsSD8oPBwOmMVKbA6Z/FWgpemzbUovNEXmnGSoXGfvAYzjnGc4qw+v6OkskTahCJI5I4nXPKtJ9wfjXOWfgm7sYJ9Ns9WRNKnTMkT24aTzNgTIbPC8ZxjPviqF38Ob75bq08QSDUDOs8r3CGSJ2WQOgCZG0DGOKavzeQtbeZ22u6rp2j2BvdTmEUAZVzsLEsTgAAAkmqdvr/AIfubcXcV1AUCq+4oQV3MVHBGQSQRWbrui6p4ksotI1m3t47VJo5ZLm3uWVpChzgIACmfZsiqVv4DuLU29vbaqosV2LMjxFpHSOQugDk9fmwSc5poZ0Ph7xDouum6/sq4M32aQxz5iZNr9x8wHNa6NGUUoylT90g8GsvQNHOlC//ANI837XdyXPIxt3dv0rRhjdYY1kZSy9dq4B/Ckr2EiWiiimMKKKKACiiigAooooAKKKKACiiigArOTv/ALx/nWjWcnf/AHj/ADoAWiiigAooooAKKKKACiiigApG+7+I/nS0jfd/EfzoA0aKKivLmCztZbq6lWGCJS8jscBQOpNAEtBrDbxd4dW2W4bUkCMxXBjfcuACdy4yoAIOSAMEGnDxZ4dKO41a3Kpcm0YgniYLuKfXbzQByfiTxHrFj4nvY7TVg/kzRwx6Z5CNuRod5lzjfw3fOO1VvBviPxVeeMIodSuX/s+4edUWSGNYzsC4CFRu3ZJJ3HkZx0ruZdc0GO5gSS+tlnuAPKDcF8qWGPqoJ/CmTT+H9eg/sySSC7juIFuPKBI3Rk8NxziktCbPucr4i1/WIPGmoWVvq32eC3sxJBB+5xI5jY5IYb25A+6azk8c+ILeAy6hGEkh8u0mjWAkG4lizGynH3S2P++sV2Vtc+F9AkbSYEW3NuhlZVhd1iUgtkvggcAnk1ci17Qptnl6hbvvi85SDkFNu7dn0xzRoWzM8UahqmmeGbINfpDcySRQ3V8I1KwA/ek2ngcjHPAzXIP4m8UL4i2wao93pkPlR/aEt4xDIWRjubjdkkDBU4zXawW3hTSIpPEMMUMKXigtONzeaG5GF5zn0AqVPFPhtp1tkvkLEKcCF9q5HAY7cKeOhINJ9dQWxQ+HE/iW40prvX5mkEyJJAZBGGGRzwgAC+mea6aCWR4InOxy3UxnK/UVV0bWtL1aN20+481YwNwMbIcHocMBkH16VfjZGQNGQVPQjpVMSHUUUUAFFFFABRRRQAUUUUAFFFFABRRRQAVnJ3/3j/OtGs5O/wDvH+dAC0UUUAFFFFABRRRQAUUUUAFI33fxH86Wkb7v4j+dAGjVDxDpq6vot1pzStF56bQ4GdpzkHB68gcVfooA5G58M6zcO91JrFp9rmhe3lK2WI/KYAfKu7O4Yzkk9emMViW3wut4L1JF1aQ26O0gh8offORuJz12nb+Fek0YHpQtAWjOEm8BveQbdR1NHlSNY4Xhg2eXsj2RsMk/MDyT0PTGKg0vwPf6C9tq1lfzanqdrGsKwySeTDLCECbMchT8obPNehYHpRS2FY4hfDeralqd3q98ttp8l7AIJbcO8xjAVlBDBlU5znlDVRvhsqQSQWesSW0ZnieMCEHy4gm2SIc/dcE/TPtXoLdBxnmvOj4p1fF3L9uhW7W5eIaabYlokWYIGz15U554OeKUpcqv2HvubV9Y63qzR2j6bbaZFYzLNZXIuPODsvADRgLgEH1qlJ4Ca41KXVbrVGe+kaNiUjKRfKpUgpuweuRnkY61hyeNtVuLfTFGoQWjSCJb6byQRbuzuCDngHCjg0678ca1FbmWGJ54ILWVZrkW/wAjTEMYm655CqcAEfNRo7oavsju/DHh+x0HTUtrVS0nlqkkrszFyowOpOB7VpQxbYo0YICnOEG1fwFcx4C1i81OK4FxqEeoLHFE4nSMIA7Llk44ODXTQSSNBEx2OzfeKfd+oqmSieiiigYUUUUAFFFFABRRRQAUUUUAFFFFABWcnf8A3j/OtGs5O/8AvH+dAC0UUUAFFFFABRRRQAUUUUAFI33fxH86Wkb7v4j+dAGjRRRQAUUUUAZOr+I9J0q/gsb64aKe4/1S+U7BvXkAjtVWLxl4bluDBHqkJYLuLEMExt3feI252nOM5q3rek/2jdWc3neX9n83jbndvQr+mc1yel/DLTbWwu0muTNdzKgiuNpHlFY1UEKTj+H9cUhO/Q6uDxHo8+lzalHfRi1gOJXcFdh9CCAeeMeuaistc0O9Z5bW5t2YQmaTKbXCKcEsCMjBHesubwnd3uk38Oo6lG9/dywyieGDakbREGP5CTnkc885qu3hXXpNUfUJtasXkubR7W6AsioKliRsw3GM985ofkBqN4k8ME3KyXMASJh50jwMI9xIAyxG0nJA60t14n8N2t1DYzXkQkmdo0RYWZSy9RkDHFYNl4Akimv47i9tZrO8kDsphfeQGVipy+3HGOFFWdN8EfYorSL+1HlW2ubmZS6clZVKhSc/wgjnvik3ZXFc6PQNU0rU7V5NKOYFPJELRqc9xkDI9xWjG0exShUqfu46Guc8A+HLjw3pL6fNcW1wONjRRuvAGPm3O3P0wK6CGJlhiRtgKcnYuB+AqmNE1FFFAwooooAKKKKACiiigAooooAKKKKACs5O/wDvH+daNZyd/wDeP86AFooooAKKKKACiiigAooooAKRvu/iP50tI33fxH86ANGiiigAoPSig0AcP4+1DxRH4g0rTfDhkHnRSyTbVix8pUDcXH3eTnbz6Vn3Xjq6OgwR6ZJHqGtC4lFzBboHaKONm3blz8uVAHPrXoxjUkHHI70xLeBGLJEisepCgE1KTQrannnhPxpqmoa+lre4+x3N1dPayiAgeRGB8pP94dc9waqy+ONSmV4rq4bRIri4EkN5PbriK2O4A85HJUDc397pXpywRLjCAY6cVDf/AGK3tJbi88tIIkLSM4GFUc0+o+p57c614ijubi9ttfa6so9KW8SMWSKjnftLdN2MAnr+lMl8eag19JJZxm90yK7LvcQQ70FsAoznv8xbkZ+7XYR+JfD72T3Yv4fIVDnKEMACBjbjPUgYx3qfTtW0S6tne1uYDFHD5j8bQic8kHp0P5UC6lPwF4hh1/QhcC+tri6jLLOsbDMZycBgOnFbkMrSQxOHR9x5ZPun6VT0HUtH1OGWXSpY5FVsSbUKnPuCB+daUflsgMZUr2K9Kb1GOooooAKKKKACiiigAooooAKKKKACiiigArOTv/vH+daNZyd/94/zoAWiiigAooooAKKKKACiiigApG+7+I/nS0jfd/EfzoA0aKKKACiiigAooooAM1neIdNXV9HudPaRoxMuA4GdpByDjvyBXHfEnxB4i0vXre30cSfZxZG4mKRq2D5irltwztAJJC81m3/jjxFLdXMem2ZWKS5hXT5pYP3dwiuFlAOcnPOCQMZpbhL3VdnRXvhS+1Bo7q81KE30RDxtHbhYwysCuRnJHHPPell8LancT3LXOpW5jvrUQXYS32nILEFOePvd89K5W18e+ILy/RY4DBp8iF2uXgwYT5kiqhU9ztAz0H40yPx34rhbE1uk5uJX+yhLY9EgLMjY77sEeo4qVJPQLe9Y9C8PaPdWM9zdX11FcXEyJGDHHsUIgwvGevrWtDEywxqxCleoQYB/CuZ8B61d6i19DcXyXwhEbJOqKFyy5K/L6HseR3rpoJXeCJ22OW6mM5X6/Sq9RKxMKKKKYwooooAKKKKACiiigAooooAKKKKACs5O/wDvH+daNZyd/wDeP86AFooooAKKKKACiiigAooooAKRvu/iP50tI33fxH86ANGsvVfEOiaXMIdQ1S1tpCMhHkw2PpWlI21C3oK+Z9WtrnUNTuLy6cyzSuSzH69K+fz7PFlUIe7dyv8Ah/w57OTZUswnLmlZR/U96/4TTwr/ANB2y/77o/4TTwr/ANB2y/77r57/ALKP90U+LR2klWJdoZzhc+vYV81HjarJpKmr/M998LYdK7qP8D6B/wCE08K/9B2y/wC+6P8AhNPCv/Qdsv8Av5Xgq+HmIB86HoxxnsM5P6GksNBW5kjVpFjVm67STjIBP6iur/WnGcyh7FXfqYf2BguVy9q7L0PeT4x8JMcnW7AnGOXpP+Ev8I4H/E60/jp83SvCG0BVlVZJoo1OCerFQSAOBz/EKYNCBXf50apvKksCMdcH8cVT4nxqdvYq/wA/66iWQYFq/tX+B71/wmHhHH/IasP++qP+Ew8I/wDQasOufvV8/tpJViuAcHHSk/so/wB0VxvjapFtOmr/ADOhcLYdq6qP8D6N0nXdA1GYwabqNnNL12RuMn8K1gBjAxivmbS7W4sdRt7u1dopo5FKsvB619LWrM9vGzdSoJ+uK+kyHPFmsZ3jZxtt5ng5xlSy+UeWV1L9CSiiivoTxQooooAKKKKACiiigAooooAKKKKACs5O/wDvH+daNVltWGfnHUnpQBBRU/2Y/wB8flR9mP8AfH5UAQUVP9mP98flR9mP98flQBBRU/2Y/wB8flR9mP8AfH5UAQUVP9mP98flR9mP98flQBBSN938R/OrH2Y/3x+VBtWI++Oo7UAWGXcpX1rw/wAReHdT0rUZIjaTTQliY5Y0LBh+Fe40V4md5HRzaEY1G047Nee56eWZpUwE24q6e6Pnz7Hff8+F3/35b/CkaxvmGPsF5/35avoSivnFwFRW1Z/cv8z2XxVUf/LtfefPC6dfK+9bTUAf9xse/wCdL9g1DduW11BO+FRwM+tfQ1Faf6kq9/rEr/15kf6zO1vYr+vkfO66bfKzMLTUMn1R+KG07UCT/ouo89fkf8/rX0RRT/1KV7/WZf18xf6y6W9iv6+R89rY3wHNjeE+piYml+x33/Phd/8Aflv8K+g6KyfAdFu7rP7l/maLiqov+Xa+88N8P+H9U1PUI4ls5oowwLySIVCjPvXt8K7I1T+6AKfRX0WSZFRymElTk5OW7fkeNmeaVMwlFyVkgooor3DzAooooAKKKKACiiigAooooAKKKKACiiigAooooAKKKKACiiigAooooAKKKKACiiigAooooAKKKKACiiigAooooAKKKKACiiigAooooAKKKKACiiigAooooAKKKKAP/9k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5" name="AutoShape 14" descr="data:image/jpg;base64,%20/9j/4AAQSkZJRgABAQEAYABgAAD/2wBDAAUDBAQEAwUEBAQFBQUGBwwIBwcHBw8LCwkMEQ8SEhEPERETFhwXExQaFRERGCEYGh0dHx8fExciJCIeJBweHx7/2wBDAQUFBQcGBw4ICA4eFBEUHh4eHh4eHh4eHh4eHh4eHh4eHh4eHh4eHh4eHh4eHh4eHh4eHh4eHh4eHh4eHh4eHh7/wAARCAEXAR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Glm2Pt25/Gmfaf8AY/WuN+NGrapovg+e90eSZLzz4IkMKK0hDyBSFD/Lkg8Z4rmvBnjLWItbk0LW471riTUIoIor+OOO5hjeNm3t5eUYEqcYP1oWtweiuer/AGn/AGP1o+0/7H6152/xAkS9so5NMjhtZ2ZWuJpiqkiVo8K23bu+XOGI64FTf8JnqI03+05NL0+GzuATZvNqIQth9vzqVyPX5d3pSTTA777T/sfrR9p/2P1rznwz4+vNe1a00y20m2EjSXC3MpuW2IISgJTKgtneMAgVb1nxne6frmqWy6PHLp+lfZzc3BuMSES8fImOce5Ge1FwO7+0/wCx+tNkvUjA3KRngd68y1L4l3NhpkWpSaGj299BNNpoW5+aQRsARINvyZByMZ9DXoGnvcMLRruOKOc8yJGxZVOOgJAz+VMV9bFv+0Iv7r/98n/Cj+0Iv7r/APfJ/wAK820j4h6xc32Gm0i53z3Uf2GCNxPCkW7ErMTgr8ozwPvCunh8QatfWugx2a2kFzqumPdF5UZkjcLGQMAgkfOe/pSvpcLnRf2hF/df/vk/4Uh1GEdVYfUEf0rlvDXiLxC3ga68SaraRanKiyPDZ6XARI4R2UgB2+ZjtyOnpUvhjxpp/jPTL+50i0v1sbcxot1cQGJJnPLqgPJ2HgnGM8dqYzpJNRhRyjA7gMkAE/yFJ/acH91/++W/wpbD/j6uP+A/yq7QBR/tOD+6/wD3y3+FH9pwf3X/AO+W/wAKvUUAUf7Tg/uv/wB8t/hR/acH91/++W/wq9RQBR/tOD+6/wD3y3+FH9pwf3X/AO+W/wAKvUUAUf7Tg/uv/wB8t/hR/acH91/++W/wq9RQBR/tOD+6/wD3y3+FH9pwf3X/AO+W/wAKvUUAUf7Tg/uv/wB8t/hR/acH91/++W/wq9RQBR/tOD+6/wD3y3+FH9pwf3X/AO+W/wAKvUUAUDqluBkhgPUqf8Kpaz4r0TRnjj1S+htGlXcgdj8w9elauo/8eE//AFzP8q8e+L1rDf8Ai/w5p80ywrcp5ZYnsWrswGHhiKyhN2Wu3kjz8zxVTC4d1KaTd0tfN2O8/wCFieEP+g3af99H/CtvS9ZstUskvNPlS4t3J2yIeDjrXi4svDWpapqnhyHQTYSWMUjJemViwKDq4PGDXcfBkg+ALMqQR5knI7/Ma68bgaVGjzwve63ts02tjhy/Mq+Ir+zqctrPa+6aT39TuftP+x+tH2n/AGP1qvRXkHvFj7T/ALH60VXooAqeKdH07XrJ9N1SAz2zlWKrIyEMpyCGUgggjsaxl8C+F1hdDpzu8kyTNO9zK05dRhT5pbfwCR1712Dwxu25lyfrTfs0P939aAOUXwV4aVII103bFAAFiE8gjYBi43ruw+GJPzA1HN4D8KyyPI+lDezblYTyAxHduzH837v5uflxXX/Zof7v60fZof7v60Ac3o3hbQdIuhdafYCGfMh8wyuxJkwXJ3E5J2j8qzj4J06fxlqPiK/UXJuvs/lxb3VUMQOCyg7X5ORkHFdr9mh/u/rR9mh/u/rRYDkz4J8MMZy2lq3nKylWlcqgZtzBBnCAkZO3Ga32PlyRPsZgpOQvXpV37ND/AHf1o+zQ/wB39aAOYj8OaLHHZxx2t6n2SeWaJw43HzSTIhPdGycr9PSpND0TT9IulnhbVJ/KiMNslxIHW2jJGUT24Xrk8Dmuj+zQ/wB39aPs0P8Ad/WlYLGbosVnpGmx6fZ29ysEZYqGwT8zFjzn1JqW6mWS0aCG3kXOMDaAOufWrv2aH+7+tH2aH+7+tMCnBN5N1KWikZXC4ZQCOBVj7an/ADym/wC+al+zQ/3f1o+zQ/3f1oAi+2p/zym/75o+2p/zym/75qX7ND/d/Wj7ND/d/WgCL7an/PKb/vmj7an/ADym/wC+al+zQ/3f1o+zQ/3f1oAi+2p/zym/75o+2p/zym/75qX7ND/d/Wj7ND/d/WgCD7eP+fa4/wC+R/jR/aA/59rj/vkf41P9mh/u/rR9mh/u/rQBB/aA/wCfa4/75H+NH9oD/n2uP++R/jU/2aH+7+tH2aH+7+tAEH9oD/n2uP8Avkf40f2gP+fa4/75H+NT/Zof7v60fZof7v60AQf2gP8An2uP++R/jR/aA/59rj/vkf41P9mh/u/rR9mh/u/rQBTu7zzbaWNbafcykDIH+NeZ/FXR/Etz4k0PVtA0iPUWsYm3LIV2hs8ZBIr1j7ND/d/Wk+yw/wB0/nXRhcTLD1PaRSe+/mcmNwkcXSdKTa2d1vo7nz3rNj8ZdXsZbK8sn8mbiXyzCjOPQsDkivT/AITaXf6N4GstP1O3NvdRl98ZIOMtxyOK7X7ND/dP50fZof7v6114rM54ikqXJGKvfRWOLBZPDCV3X9pKTtb3nf8AQq0Va+zQ/wB39aPs0P8Ad/WvMPYKtFWvs0P939aKAJqg+1R5PyucHHC1PWcnf/eP86ALP2pP7r/980fak/uv/wB81xnxW8Qap4Z8HS6to9vBcXizwxpHMCVYNIFPTvgnFcF4a+M95cm8bUtFR0NwXsxFJ5bG3Ij2jBzvlJfO0Y4FC1B6HuP2pP7r/wDfNH2pP7r/APfNeS6h8U5pbVZtN03ycXL2r+ecjzEKh17Hjdina/478R6b451SyttOF9pWmLE9xHHatuWNomdnM2doIIAC45zSuB6x9qT+6/8A3zR9qT+6/wD3zXlE/wAW4o5re2Gi/vZzKiy/at0BkVQyqrBPmzkDOBggjnFU7T4z262ivf6VAj+Wu4xX24GQxRyAY2ZVCZAu7nkdKYLU9j+1J/df/vmj7Un91/8AvmvJ7H4wWd1aR3S6LIsbwGTZ9rUyhhEZD8oHKcY359eOK7jwnrQ17S3vBAsJS4kgYJL5qMUONyPgblPrgd6Otgub7XkaqWZXAAyTtrBPjzwsCQdTXIOD8jf4Vo3f/HrL/uH+VfPE3+uk/wB8/wA6APdf+E98K/8AQTX/AL4b/Cj/AIT3wr/0E1/74b/CvEtPtY7gSb5Nm0pgk8ctirB0n966rNgAnqO3PT1PFAHsv/Ce+Ff+gmv/AHw3+FH/AAnvhX/oJr/3w3+FePHQ5BkmfADY+529evtUNhZQzwhm8zJkKbhwFAXOTQB7P/wnvhX/AKCa/wDfDf4Uf8J74V/6Ca/98N/hXjf2G2cDaXj/AHKyZZsjk4x0qlexLDeSwrkqjlRmgD33R/FWh6vefY9PvRNNtLbQpHA+tbdeKfBv/kcf+3Z/5iva6ACiiigAooooAKKKKACiiigAooooAKKKKACiiigAooooAKzl7/7x/nWjWaDhWJ6AmgBJYo5k2yxpIuQcMuRkdKhGnaeGRhY2oMbB0Pkr8rYxkccHHeuO074wfDLUdfTQbPxjp8mpyTm3S3IdS0gONuWUDORjrXdkEDODijzArtZWbDDWluRuLcxj7x6n6mniGENIwhjDSjEh2jL/AF9alKt/dP5VQ1zV9N0OxF9q12lpbmVIRI4OC7naq8DuSBSAeumaavk7dPtF8jPk4hX93nrt44z7VWtfDmg20l1JBo9ijXZzcfuQfM4Awc9sKOOnFWdO1Kx1GW6isbqK5e0mNvcCNt3lSAAlD6EAjirUjCON5H4VFLMcdAOtDstwMiLwv4ej1kaxHpFsl6IvJEgBACYIwFzt6Ejp0NaltBDbQJBbwxwxIMLHGoVVHsB0qDQ9TsNc0m31XSblbuxuU3wzIDtdfUZ5qPXNZ0zQ7NLzVryO0geaOBXcHBkdgqLwOpJApgW7hS0EirySpA/KvGZPBHidpXYabwWJH71PX617HqV5babYXF/fzLb2ttG0s0r/AHUQDJJp1lcRXtpDd2zM8M8YkjbaV3KRkHBAI49aAPGR4J8UjppxH0mX/GpI/B3i6N1dLFgVzj98hx+te0AE9AT+FGD6GgDxd/B/i52LNZOSxyf369fzpg8FeKlUqunsFPUCdcH9a9rwcZwcVQ1DV9NsNS0/Try8SG71FnSziYHMzKu5gOMcDnmgDyP/AIQnxV/0Dz0x/rl/xpD4I8UE5Omkn1Myf4169r+q6foOj3OsaxdJZWFqnmTzyA7UX1OOarWviTQrrUrHTrbU4Jrq/tPttpGmT50GQPMBxjHIoDY5H4Z+G9Z0fxN9s1Gz8mDyGXd5inkkeh9q9R86P++KpYPoaUgjOQRj2oAuedH/AHxR50f98VTCt/dP5Vk+K/EWieFdFl1rxDqMWnafEyrJPICVUk4A4BPJ9qLgdF50f98UedH/AHxXn+jfFT4d6zpV/qml+LLC5tNPCm7kXeDCGOASpUNgnvitnUfFXh7Trk219qkMEwsmv9jBifs6/ek4HQfnQB0/nR/3xR50f98V534U+LXw58Va1Hovh7xZZ6jqEgJSCNJAxA5P3lAr0UIuB8o/KiwCedH/AHxR50f98U7Yv90flRsX+6PyoAb50f8AfFHnR/3xTti/3R+VGxf7o/KgBvnR/wB8UedH/fFO2L/dH5UbF/uj8qAG+dH/AHxR50f98U7Yv90flRsX+6PyoAb50f8AfFFO2L/dH5UUALWW/MMo/wB6tSs0HCseTgnoPehgfKGjeDfE+n23hnWtcuNVvvCja/LJe6ZDp6pNZMLhjFISFMjxlsE9OD6V0ngmLxvdfEfU21XWtas74T33nQpY3Lq9uVPklXZvI4G0rtAbPBr6F+1DP+puf+/RpftQx/qbn/v0aSVo2/roD3ufLvhlvHH/AAifjXTLGLXr4w6ajw6mj3cTSyrINy+TPyJtoYnyzt7Ve8SX+seKdW8T3VnaeIJtLaXQzaJcWkyKSsv71kRhxjucdua+lPtX/TG5/wC/Ro+1f9Mbn/v0aYtT5euILjw7d+KNJh0TxFuvfFsrzzpJeLDHbsmYpG8oFpAWzwpHOMkVbs5vFFxoHg0eLm8WnR10+/gn+xpcCY3wkIgEoX58bem7I9Sa+lvtX/TG5/79Gj7V/wBMbn/v0aOn9drDe9z5e0m312y8JaBba7D4stdOTwt5ejx6ckysNUMjYEoj5D4243/L1r0T4yWniC9+BGiw63a3s+sC6019RTT0LyhhKhkK7ecjk5Feu/av+mNz/wB+jSfah/zxuf8Av0aP87isfOkVx4gtHfVrVfFEvgu08Y20sAuY55J/sXlFZsxtmRovNPQg1latL4qvfBl3qr33iG1RPFGotDZ3dpeCOeFgPKVzARLGAMlMDbnivqH7Vz/qbn/v0aPtf/TG5/79mlb+vu/yH1/rz/zPmbxjfeKDpcWo+KLfxjpVsPBTPpUNpcTOYtQXcWaZ0x8wQKcyYGM96Zqes+KrPSPEVuf+Ennm1bw7osukS2sU0qFlUeewdchDz83Qn3r6T1NLTUtNudOvrOea0uomhnjaNsOjDDA49QaXTha6dp9vYWVpcQ21tEsUMaxthEUYA/ACqv8A19/+Ydv67f5Hg+nReNpvjlL/AGhqmqWcqasr2UQtLmSCewEQ+UureQqHnJZdwasPQ49W/wCEz8MX11Y+ML7xHZXeqvq6zrN5AcxSeUImYeWuRgKV4r6b+1DH+puf+/RpftX/AExuf+/RqWroEfJdnJ4o1TQvGtm1jrv9nX3hiORLOZbuYfahMBIu6YZaTHXaAPQd60U8LeOdD8Y6n4bs7G/mstP8JXieHr6LcG2SkOsO/s6NlRznAFfUf2v/AKY3P/fs0n2of88bn/v0aLb+lvz/AMw/r8v8j5k17XPHetQXMvhOPxKhh8LWMU5mtp4j5izAXBQHBZwuclfmIzg1sQr4x0r4aDxZoF/qusvpOsG5gsTb3UJlt2XZJEFnZpHUMdw3dDnFfQn2v/pjc/8Afs0fahn/AFNz/wB+jTf9ffcP6/Cx8y/EePxlpHgvSNKeHxDNrTaPNffbop7p1F4z7zGqQ8b1HQyHaAMAGvRPjHZ6tr3wL0q3ga7/ALRuJ9OZ5VtzJJG29dzlCO3U5/GvVRdD/njc/wDfo0fah/zxuf8Av0aF+txanzLd+CfE9vF8QdE1kajr3iafT4jpl7HbLFb3dmjhtqhFCrKDnIJJPGK7b4f6s/jb4u2Gt2Xh/WrTS9M8PGxupdTsWtwZ2YHYof73AOSOK9k+1D/njc/9+jSm6B/5Y3P/AH6NHW/9df8AMb2/ry/yPO/hHpIs/G/xAnk0wW6vre62ka3Cbk8peUOOR9OK9bHQVj/ah/zxuP8Av0as/wBpL/z73P8A36NNvYOrL9FUP7SX/n3uf+/Ro/tJf+fe5/79GkBfoqh/aS/8+9z/AN+jR/aS/wDPvc/9+jQBfoqh/aS/8+9z/wB+jR/aS/8APvc/9+jQBfoqh/aS/wDPvc/9+jR/aS/8+9z/AN+jQBfoqh/aS/8APvc/9+jRQBfrOTv/ALx/nWjWcn8X+8f50ALRWXfX+ow6utpFpUj2TWkkr33mrtjkX7sZTqSeuenFeT6j8U/FK+HLpbfTbZL1LVvLu2Vj+8EaPuMeMY+bGPUUnIaR7ZRXm+iePNW1Gz1u3k00Q3OnafNN53JKSxkqBIpAALY3gDtUet/EKW3j0a40f7Pq32q1QSGOb90JWeNTu2gnI3E4yKG7CPTKK8eh+Ml/ILzzPC5thb2kUweafapZwmM9whLkbsYG05Nb/gj4i3HiDxVBotxpKWgn01L6ORJDJklQWU4HygZwM4z2prewX0uehUUUUAFI33fTkUtI33fxH86ALX2VP77/AJij7Kn99/zFcX8cfEOveGvBK3/hprf+05NQtLaJZ1yj+ZKqFT6ZzjPauGsfjdeN/ac0WkG/Zb+WKG0muEtGtY4LdJJ0dn+86sxAHf6c0dLg9LeZ7b9lT++/5ij7Kn99/wAxXiVx8f7h7mb+yvA93fWgDeTO1+kRcrarcsCpGVxGx9eRjvU+k/GPUF8Q6ml7pKz6S1wq2kqXKLLCWsxcLG0f3mHDZfoMik3bcdj2b7Kn99/zFH2VP77/AJivI9M+NlxJ4t0Xw7qPg2+tbjUYYZpDDP5/2dJs+UTtTBGBluRjPfmvV7e5uZNSureS3jSCIIYpRMGZyRzleq4/WnqK5L9lT++/5ij7Kn99/wAxU9FAEH2VP77/AJij7Kn99/zFT0UAQfZU/vv+Yo+yp/ff8xU9FAEH2VP77/mKPsqf33/MVPRQBB9lT++/5ij7Kn99/wAxU9FAEH2VP77/AJij7Kn99/zFT0UAQfZU/vv+Yo+yp/ff8xU9FAEH2VP77/mKPsqf33/MVPRQBB9lT++/5iip6KACs5O/+8f51o1nJ/F/vH+dAC03Yv8AdX8qgnku1vFjjgQ25jYvLv8AmVuw296wH1bWI4I5HgQExBvmyQxyeTgcdOlbU6Eqm1jOVRR3On2rz8o568daRY41GFjRR6BQK5SXWdSKCQug+ZWVRCwzwfl4P8Rp9vrmqGYCeOKIPyCYnIHLYTr1OBzWrwdS19CfbxOoMaHOUU5GDlR0pQqg5CqDjGQO1ZXhzUbrUI52uYVTYwAKqVHIyV57jpmtauecHTlyvc0jJSV0FFFFQUFI33fxH86Wkb7v4j+dAE+pafZalCsN/aw3MaSJKqSqGAdTlW+oIyKy9S8HeFtSSVL/AMPaXdLLcfapBLbK2+bGPMOR97Axmt6igDGbwv4daR5G0TTy7szMfIXksnlsfxQBfpxXN6XH8KbvxbLa6b/wi0/iBEeF4oWia5VQoRlIHzcKMEdhXeGvBrP4X+MLbXE1D7XFJbtf6nOLYGONrV5vM8mZZVG5hhuUJOM5HSkwPYZfDnh19SstSl0fTzeWaCK1naFd8SjoqnsPatGK0tYrya8jt40uJwolkC/M4Xpk98V4bP4J8fa1eaTqGuadNGdO1LT5Baxa195IoTHLJuBA5bDbepr2awtmj1u/uTbzoJViAla43JJgHhUz8mO/rTegkzUooooGFFFFABRRRQAUUUUAFFFFABRRRQAUUUUAFFFFABRRRQAVnJ3/AN4/zrRrOTv/ALx/nQAtFFFABRRRQAUUUUAFFFFABSN938R/OlpG+7+I/nQBclmMbbRDK/uoGP50z7S3/PrP+Q/xqxRQBX+0t/z6z/kP8aPtLf8APrP+Q/xqxRQBX+0t/wA+s/5D/Gj7S3/PrP8AkP8AGrFFAFf7S3/PrP8AkP8AGj7S3/PrP+Q/xqxRQBX+0t/z6z/kP8aPtLf8+s/5D/GotY1Sx0mzN3f3Agh3BdxBOWPQADkk1Sj8U6E8kEQ1KHfOu5ByOOev93oeuOlFwNL7S3/PrP8AkP8AGj7S3/PrP+Q/xqvo+taZq8ckmnXaXCxnDEAjHoee3v0q8kiuoZWDKehByDQBD9pb/n1n/If40faW/wCfWf8AIf41YooAr/aW/wCfWf8AIf40faW/59Z/yH+NWKKAK/2lv+fWf8h/jR9pb/n1n/If41YooAr/AGlv+fWf8h/jR9pb/n1n/If41YooAr/aW/59Z/yH+NH2lv8An1n/ACH+NWKKAK/2lv8An1n/ACH+NFWKKACs5O/+8f51o1nJ3/3j/OgBaKKKACiiigAooooAKKKKACkb7v4j+dLSN938R/OgDRooooAKKKKACiiigAooooAxfF2gx+IdNisZpWjjW5jmbbkFghzjIIIz61lp4SlsdRlfR7yGzsblUW5heDzWOwEAqzHAznnINT/EjUNW03w8kui+Z9sluooV8tULYZsHG/5c/XiuY07xnq32SC2vLqJNRnWFYYZEUSu/nMsg2rwWVQM7eB16Ukg6I6nwX4cn0CK6jkuYZVlYeXHFEURAB6Fj19sD0Fb8MTLDGrbAV67FwPwHauZ8BXOsXH9sHVdUe9+z38kEO+COPYi9PugZ6109rJ5tukm+N9wzujOVP0oWqEmSiiiimMKKKKACiiigAooooAKKKKACiiigArOTv/vH+daNZyd/94/zoAWiiigAooooAKKKKACiiigApG+7+I/nS0jfd/EfzoA0axZfFOhxa/8A2FJfBdQ3KnllGxuYZVd2NuSO2c1tVw+tfD9b3xFc+IbXUnttSkmSSJmBeNAsXl4KE7Se4bGQaOombWpeMPD2n2QvrrUFFsZWh8xI2dQ6nDA7Qcc+tMn8aeGbf7SbjWIIVtceazghRlgvBxg8kA4zjPNc7F4B1bTZbePRvECmxSRJ5ba/iafzJVAAbduBxxnb0zg1LqPw/uNSWK2vtVjks7WQPaRrbgMuZFdw5z82duB0696FuNbnaw39nNDNNFcRtHAzLKwPCleuaxh428MnT/ty6oph8zy+I33Zxn7uN2Mc5xjHNUtE0PVtDtLjSbdY9QtLmaRzczThHiRzgLs2EPtGOpGazdI8BanpKefp+tW0N2ruI1+yloEjcAMoQsSD8oPBwOmMVKbA6Z/FWgpemzbUovNEXmnGSoXGfvAYzjnGc4qw+v6OkskTahCJI5I4nXPKtJ9wfjXOWfgm7sYJ9Ns9WRNKnTMkT24aTzNgTIbPC8ZxjPviqF38Ob75bq08QSDUDOs8r3CGSJ2WQOgCZG0DGOKavzeQtbeZ22u6rp2j2BvdTmEUAZVzsLEsTgAAAkmqdvr/AIfubcXcV1AUCq+4oQV3MVHBGQSQRWbrui6p4ksotI1m3t47VJo5ZLm3uWVpChzgIACmfZsiqVv4DuLU29vbaqosV2LMjxFpHSOQugDk9fmwSc5poZ0Ph7xDouum6/sq4M32aQxz5iZNr9x8wHNa6NGUUoylT90g8GsvQNHOlC//ANI837XdyXPIxt3dv0rRhjdYY1kZSy9dq4B/Ckr2EiWiiimMKKKKACiiigAooooAKKKKACiiigArOTv/ALx/nWjWcnf/AHj/ADoAWiiigAooooAKKKKACiiigApG+7+I/nS0jfd/EfzoA0aKKivLmCztZbq6lWGCJS8jscBQOpNAEtBrDbxd4dW2W4bUkCMxXBjfcuACdy4yoAIOSAMEGnDxZ4dKO41a3Kpcm0YgniYLuKfXbzQByfiTxHrFj4nvY7TVg/kzRwx6Z5CNuRod5lzjfw3fOO1VvBviPxVeeMIodSuX/s+4edUWSGNYzsC4CFRu3ZJJ3HkZx0ruZdc0GO5gSS+tlnuAPKDcF8qWGPqoJ/CmTT+H9eg/sySSC7juIFuPKBI3Rk8NxziktCbPucr4i1/WIPGmoWVvq32eC3sxJBB+5xI5jY5IYb25A+6azk8c+ILeAy6hGEkh8u0mjWAkG4lizGynH3S2P++sV2Vtc+F9AkbSYEW3NuhlZVhd1iUgtkvggcAnk1ci17Qptnl6hbvvi85SDkFNu7dn0xzRoWzM8UahqmmeGbINfpDcySRQ3V8I1KwA/ek2ngcjHPAzXIP4m8UL4i2wao93pkPlR/aEt4xDIWRjubjdkkDBU4zXawW3hTSIpPEMMUMKXigtONzeaG5GF5zn0AqVPFPhtp1tkvkLEKcCF9q5HAY7cKeOhINJ9dQWxQ+HE/iW40prvX5mkEyJJAZBGGGRzwgAC+mea6aCWR4InOxy3UxnK/UVV0bWtL1aN20+481YwNwMbIcHocMBkH16VfjZGQNGQVPQjpVMSHUUUUAFFFFABRRRQAUUUUAFFFFABRRRQAVnJ3/3j/OtGs5O/wDvH+dAC0UUUAFFFFABRRRQAUUUUAFI33fxH86Wkb7v4j+dAGjVDxDpq6vot1pzStF56bQ4GdpzkHB68gcVfooA5G58M6zcO91JrFp9rmhe3lK2WI/KYAfKu7O4Yzkk9emMViW3wut4L1JF1aQ26O0gh8offORuJz12nb+Fek0YHpQtAWjOEm8BveQbdR1NHlSNY4Xhg2eXsj2RsMk/MDyT0PTGKg0vwPf6C9tq1lfzanqdrGsKwySeTDLCECbMchT8obPNehYHpRS2FY4hfDeralqd3q98ttp8l7AIJbcO8xjAVlBDBlU5znlDVRvhsqQSQWesSW0ZnieMCEHy4gm2SIc/dcE/TPtXoLdBxnmvOj4p1fF3L9uhW7W5eIaabYlokWYIGz15U554OeKUpcqv2HvubV9Y63qzR2j6bbaZFYzLNZXIuPODsvADRgLgEH1qlJ4Ca41KXVbrVGe+kaNiUjKRfKpUgpuweuRnkY61hyeNtVuLfTFGoQWjSCJb6byQRbuzuCDngHCjg0678ca1FbmWGJ54ILWVZrkW/wAjTEMYm655CqcAEfNRo7oavsju/DHh+x0HTUtrVS0nlqkkrszFyowOpOB7VpQxbYo0YICnOEG1fwFcx4C1i81OK4FxqEeoLHFE4nSMIA7Llk44ODXTQSSNBEx2OzfeKfd+oqmSieiiigYUUUUAFFFFABRRRQAUUUUAFFFFABWcnf8A3j/OtGs5O/8AvH+dAC0UUUAFFFFABRRRQAUUUUAFI33fxH86Wkb7v4j+dAGjRRRQAUUUUAZOr+I9J0q/gsb64aKe4/1S+U7BvXkAjtVWLxl4bluDBHqkJYLuLEMExt3feI252nOM5q3rek/2jdWc3neX9n83jbndvQr+mc1yel/DLTbWwu0muTNdzKgiuNpHlFY1UEKTj+H9cUhO/Q6uDxHo8+lzalHfRi1gOJXcFdh9CCAeeMeuaistc0O9Z5bW5t2YQmaTKbXCKcEsCMjBHesubwnd3uk38Oo6lG9/dywyieGDakbREGP5CTnkc885qu3hXXpNUfUJtasXkubR7W6AsioKliRsw3GM985ofkBqN4k8ME3KyXMASJh50jwMI9xIAyxG0nJA60t14n8N2t1DYzXkQkmdo0RYWZSy9RkDHFYNl4Akimv47i9tZrO8kDsphfeQGVipy+3HGOFFWdN8EfYorSL+1HlW2ubmZS6clZVKhSc/wgjnvik3ZXFc6PQNU0rU7V5NKOYFPJELRqc9xkDI9xWjG0exShUqfu46Guc8A+HLjw3pL6fNcW1wONjRRuvAGPm3O3P0wK6CGJlhiRtgKcnYuB+AqmNE1FFFAwooooAKKKKACiiigAooooAKKKKACs5O/wDvH+daNZyd/wDeP86AFooooAKKKKACiiigAooooAKRvu/iP50tI33fxH86ANGiiigAoPSig0AcP4+1DxRH4g0rTfDhkHnRSyTbVix8pUDcXH3eTnbz6Vn3Xjq6OgwR6ZJHqGtC4lFzBboHaKONm3blz8uVAHPrXoxjUkHHI70xLeBGLJEisepCgE1KTQrannnhPxpqmoa+lre4+x3N1dPayiAgeRGB8pP94dc9waqy+ONSmV4rq4bRIri4EkN5PbriK2O4A85HJUDc397pXpywRLjCAY6cVDf/AGK3tJbi88tIIkLSM4GFUc0+o+p57c614ijubi9ttfa6so9KW8SMWSKjnftLdN2MAnr+lMl8eag19JJZxm90yK7LvcQQ70FsAoznv8xbkZ+7XYR+JfD72T3Yv4fIVDnKEMACBjbjPUgYx3qfTtW0S6tne1uYDFHD5j8bQic8kHp0P5UC6lPwF4hh1/QhcC+tri6jLLOsbDMZycBgOnFbkMrSQxOHR9x5ZPun6VT0HUtH1OGWXSpY5FVsSbUKnPuCB+daUflsgMZUr2K9Kb1GOooooAKKKKACiiigAooooAKKKKACiiigArOTv/vH+daNZyd/94/zoAWiiigAooooAKKKKACiiigApG+7+I/nS0jfd/EfzoA0aKKKACiiigAooooAM1neIdNXV9HudPaRoxMuA4GdpByDjvyBXHfEnxB4i0vXre30cSfZxZG4mKRq2D5irltwztAJJC81m3/jjxFLdXMem2ZWKS5hXT5pYP3dwiuFlAOcnPOCQMZpbhL3VdnRXvhS+1Bo7q81KE30RDxtHbhYwysCuRnJHHPPell8LancT3LXOpW5jvrUQXYS32nILEFOePvd89K5W18e+ILy/RY4DBp8iF2uXgwYT5kiqhU9ztAz0H40yPx34rhbE1uk5uJX+yhLY9EgLMjY77sEeo4qVJPQLe9Y9C8PaPdWM9zdX11FcXEyJGDHHsUIgwvGevrWtDEywxqxCleoQYB/CuZ8B61d6i19DcXyXwhEbJOqKFyy5K/L6HseR3rpoJXeCJ22OW6mM5X6/Sq9RKxMKKKKYwooooAKKKKACiiigAooooAKKKKACs5O/wDvH+daNZyd/wDeP86AFooooAKKKKACiiigAooooAKRvu/iP50tI33fxH86ANGsvVfEOiaXMIdQ1S1tpCMhHkw2PpWlI21C3oK+Z9WtrnUNTuLy6cyzSuSzH69K+fz7PFlUIe7dyv8Ah/w57OTZUswnLmlZR/U96/4TTwr/ANB2y/77o/4TTwr/ANB2y/77r57/ALKP90U+LR2klWJdoZzhc+vYV81HjarJpKmr/M998LYdK7qP8D6B/wCE08K/9B2y/wC+6P8AhNPCv/Qdsv8Av5Xgq+HmIB86HoxxnsM5P6GksNBW5kjVpFjVm67STjIBP6iur/WnGcyh7FXfqYf2BguVy9q7L0PeT4x8JMcnW7AnGOXpP+Ev8I4H/E60/jp83SvCG0BVlVZJoo1OCerFQSAOBz/EKYNCBXf50apvKksCMdcH8cVT4nxqdvYq/wA/66iWQYFq/tX+B71/wmHhHH/IasP++qP+Ew8I/wDQasOufvV8/tpJViuAcHHSk/so/wB0VxvjapFtOmr/ADOhcLYdq6qP8D6N0nXdA1GYwabqNnNL12RuMn8K1gBjAxivmbS7W4sdRt7u1dopo5FKsvB619LWrM9vGzdSoJ+uK+kyHPFmsZ3jZxtt5ng5xlSy+UeWV1L9CSiiivoTxQooooAKKKKACiiigAooooAKKKKACs5O/wDvH+daNVltWGfnHUnpQBBRU/2Y/wB8flR9mP8AfH5UAQUVP9mP98flR9mP98flQBBRU/2Y/wB8flR9mP8AfH5UAQUVP9mP98flR9mP98flQBBSN938R/OrH2Y/3x+VBtWI++Oo7UAWGXcpX1rw/wAReHdT0rUZIjaTTQliY5Y0LBh+Fe40V4md5HRzaEY1G047Nee56eWZpUwE24q6e6Pnz7Hff8+F3/35b/CkaxvmGPsF5/35avoSivnFwFRW1Z/cv8z2XxVUf/LtfefPC6dfK+9bTUAf9xse/wCdL9g1DduW11BO+FRwM+tfQ1Faf6kq9/rEr/15kf6zO1vYr+vkfO66bfKzMLTUMn1R+KG07UCT/ouo89fkf8/rX0RRT/1KV7/WZf18xf6y6W9iv6+R89rY3wHNjeE+piYml+x33/Phd/8Aflv8K+g6KyfAdFu7rP7l/maLiqov+Xa+88N8P+H9U1PUI4ls5oowwLySIVCjPvXt8K7I1T+6AKfRX0WSZFRymElTk5OW7fkeNmeaVMwlFyVkgooor3DzAooooAKKKKACiiigAooooAKKKKACiiigAooooAKKKKACiiigAooooAKKKKACiiigAooooAKKKKACiiigAooooAKKKKACiiigAooooAKKKKACiiigAooooAKKKKAP/9k="/>
          <p:cNvSpPr>
            <a:spLocks noChangeAspect="1" noChangeArrowheads="1"/>
          </p:cNvSpPr>
          <p:nvPr/>
        </p:nvSpPr>
        <p:spPr bwMode="auto">
          <a:xfrm>
            <a:off x="36512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" y="1123330"/>
            <a:ext cx="2668903" cy="2572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Elipse 7"/>
          <p:cNvSpPr/>
          <p:nvPr/>
        </p:nvSpPr>
        <p:spPr>
          <a:xfrm>
            <a:off x="279823" y="1123330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1</a:t>
            </a:r>
            <a:endParaRPr lang="es-CL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709AE64E-3D46-EB7F-0485-05317A47FA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97375" y="5827572"/>
            <a:ext cx="794429" cy="794429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373C1F96-15E3-E17F-D316-9EFD8F4602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00724" y="5837143"/>
            <a:ext cx="835599" cy="747237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EDCE57A-1AED-8EE2-AE2F-A7E6CB7581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52856" y="5865195"/>
            <a:ext cx="764743" cy="766377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3830356" y="136854"/>
            <a:ext cx="3689381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3200" b="1" dirty="0"/>
              <a:t>Días sin servicio HFC</a:t>
            </a:r>
          </a:p>
        </p:txBody>
      </p:sp>
      <p:sp>
        <p:nvSpPr>
          <p:cNvPr id="17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250420" y="517979"/>
            <a:ext cx="3579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/>
              <a:t>Registro Tipifica – paso a paso</a:t>
            </a:r>
          </a:p>
        </p:txBody>
      </p:sp>
      <p:sp>
        <p:nvSpPr>
          <p:cNvPr id="18" name="Elipse 7"/>
          <p:cNvSpPr/>
          <p:nvPr/>
        </p:nvSpPr>
        <p:spPr>
          <a:xfrm>
            <a:off x="514788" y="3856847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2</a:t>
            </a:r>
            <a:endParaRPr lang="es-CL" dirty="0"/>
          </a:p>
        </p:txBody>
      </p:sp>
      <p:sp>
        <p:nvSpPr>
          <p:cNvPr id="19" name="Elipse 7"/>
          <p:cNvSpPr/>
          <p:nvPr/>
        </p:nvSpPr>
        <p:spPr>
          <a:xfrm>
            <a:off x="6377097" y="3656249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5</a:t>
            </a:r>
            <a:endParaRPr lang="es-CL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1741" y="3856847"/>
            <a:ext cx="4613305" cy="193773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8"/>
          <a:srcRect l="34437"/>
          <a:stretch/>
        </p:blipFill>
        <p:spPr>
          <a:xfrm>
            <a:off x="4318239" y="1018045"/>
            <a:ext cx="2548897" cy="2604843"/>
          </a:xfrm>
          <a:prstGeom prst="rect">
            <a:avLst/>
          </a:prstGeom>
        </p:spPr>
      </p:pic>
      <p:sp>
        <p:nvSpPr>
          <p:cNvPr id="24" name="Elipse 7"/>
          <p:cNvSpPr/>
          <p:nvPr/>
        </p:nvSpPr>
        <p:spPr>
          <a:xfrm>
            <a:off x="3800445" y="1102754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3</a:t>
            </a:r>
            <a:endParaRPr lang="es-CL" dirty="0"/>
          </a:p>
        </p:txBody>
      </p:sp>
      <p:sp>
        <p:nvSpPr>
          <p:cNvPr id="25" name="Elipse 7"/>
          <p:cNvSpPr/>
          <p:nvPr/>
        </p:nvSpPr>
        <p:spPr>
          <a:xfrm>
            <a:off x="7001943" y="1102754"/>
            <a:ext cx="517794" cy="484742"/>
          </a:xfrm>
          <a:prstGeom prst="ellipse">
            <a:avLst/>
          </a:prstGeom>
          <a:solidFill>
            <a:srgbClr val="0998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4</a:t>
            </a:r>
            <a:endParaRPr lang="es-CL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84930" y="1587496"/>
            <a:ext cx="4130800" cy="1723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595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fecha 3">
            <a:extLst>
              <a:ext uri="{FF2B5EF4-FFF2-40B4-BE49-F238E27FC236}">
                <a16:creationId xmlns:a16="http://schemas.microsoft.com/office/drawing/2014/main" id="{D9FC04B1-CA88-8FF6-FE4B-D5B8E769B27B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dirty="0" smtClean="0"/>
              <a:pPr/>
              <a:t>19-04-2023</a:t>
            </a:fld>
            <a:endParaRPr lang="es-CL"/>
          </a:p>
        </p:txBody>
      </p:sp>
      <p:sp>
        <p:nvSpPr>
          <p:cNvPr id="12" name="Marcador de número de diapositiva 5">
            <a:extLst>
              <a:ext uri="{FF2B5EF4-FFF2-40B4-BE49-F238E27FC236}">
                <a16:creationId xmlns:a16="http://schemas.microsoft.com/office/drawing/2014/main" id="{E6EBA124-AC72-E3AB-799B-DE89F5634928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dirty="0" smtClean="0"/>
              <a:pPr/>
              <a:t>17</a:t>
            </a:fld>
            <a:endParaRPr lang="es-CL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798AC53D-5059-5FD5-9779-BAE9491060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7A036B5-C907-0C90-8401-901E1643EB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0B4D9F4-F711-A1DC-1A4D-F6D91F209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3577C49A-80B6-B0F6-B93E-E84A98A029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0CB29B98-028E-04D4-9B0F-1237C7E8C9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E03E5AE-5CA7-F33C-30F9-1317972CE5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CF322026-8602-E0D3-8584-B5385D8F74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CDAB15C-E4A1-F86F-38E4-22C4324F5203}"/>
              </a:ext>
            </a:extLst>
          </p:cNvPr>
          <p:cNvSpPr txBox="1"/>
          <p:nvPr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2630470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</TotalTime>
  <Words>837</Words>
  <Application>Microsoft Office PowerPoint</Application>
  <PresentationFormat>Panorámica</PresentationFormat>
  <Paragraphs>124</Paragraphs>
  <Slides>17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personalizado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Nopai Arcos Carolina Del Carmen, CLAROCHILE</cp:lastModifiedBy>
  <cp:revision>214</cp:revision>
  <dcterms:created xsi:type="dcterms:W3CDTF">2023-02-20T13:59:36Z</dcterms:created>
  <dcterms:modified xsi:type="dcterms:W3CDTF">2023-04-19T13:27:48Z</dcterms:modified>
</cp:coreProperties>
</file>