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8"/>
  </p:notesMasterIdLst>
  <p:sldIdLst>
    <p:sldId id="256" r:id="rId2"/>
    <p:sldId id="257" r:id="rId3"/>
    <p:sldId id="259" r:id="rId4"/>
    <p:sldId id="273" r:id="rId5"/>
    <p:sldId id="262" r:id="rId6"/>
    <p:sldId id="274" r:id="rId7"/>
  </p:sldIdLst>
  <p:sldSz cx="6858000" cy="9906000" type="A4"/>
  <p:notesSz cx="6858000" cy="9144000"/>
  <p:custDataLst>
    <p:tags r:id="rId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4D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8218"/>
    <p:restoredTop sz="94588"/>
  </p:normalViewPr>
  <p:slideViewPr>
    <p:cSldViewPr snapToGrid="0" snapToObjects="1">
      <p:cViewPr>
        <p:scale>
          <a:sx n="57" d="100"/>
          <a:sy n="57" d="100"/>
        </p:scale>
        <p:origin x="1788" y="-6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6CD42-19E1-F942-B641-28C1D74F33FB}" type="datetimeFigureOut">
              <a:rPr lang="es-CL" smtClean="0"/>
              <a:t>13-01-2026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11693-AA25-B94A-8841-967DEDEA9FD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458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30698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E72F0F12-4EEC-5C4B-8AE0-D24985C7D684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FB4CD45B-711D-5746-AD18-B7A64CCE53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7C3FCB24-5CA1-364F-A062-BD7031BAC7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4442" t="-2966" r="-1" b="-1"/>
          <a:stretch/>
        </p:blipFill>
        <p:spPr>
          <a:xfrm rot="10800000">
            <a:off x="1716990" y="4781848"/>
            <a:ext cx="5141009" cy="599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6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8A13C11B-DD1E-A245-AE41-B5E0E4AE10A6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0F4BA6B-CC1A-0149-AD75-16C7C05651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E1048D0D-0DF2-154F-BD67-91E80CDF67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-175" r="18750" b="-1"/>
          <a:stretch/>
        </p:blipFill>
        <p:spPr>
          <a:xfrm rot="5400000">
            <a:off x="-1459706" y="1459706"/>
            <a:ext cx="9906000" cy="69865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56F44B0-2768-C84D-A5E9-98638D8B577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8548" y="3564917"/>
            <a:ext cx="5909491" cy="634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0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13-01-2026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94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13-01-2026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074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13-01-2026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553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13-01-2026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3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13-01-2026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2775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13-01-2026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369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13-01-2026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697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13-01-2026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7523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43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E4A88-B219-184D-879B-A80FF2DC818A}" type="datetimeFigureOut">
              <a:rPr lang="es-CL" smtClean="0"/>
              <a:t>13-01-2026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300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E932E776-655D-B043-A2B7-E484B92BE0D8}"/>
              </a:ext>
            </a:extLst>
          </p:cNvPr>
          <p:cNvSpPr/>
          <p:nvPr/>
        </p:nvSpPr>
        <p:spPr>
          <a:xfrm>
            <a:off x="-659701" y="192040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rgbClr val="D82B26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8E4AE2F-DB98-0140-ADE1-2A6E20E8CEF0}"/>
              </a:ext>
            </a:extLst>
          </p:cNvPr>
          <p:cNvSpPr/>
          <p:nvPr/>
        </p:nvSpPr>
        <p:spPr>
          <a:xfrm>
            <a:off x="-659701" y="232051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1E472CFD-5CF7-F44B-BC93-89A68205D6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314914"/>
              </p:ext>
            </p:extLst>
          </p:nvPr>
        </p:nvGraphicFramePr>
        <p:xfrm>
          <a:off x="832238" y="3366954"/>
          <a:ext cx="5411890" cy="121920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608202">
                  <a:extLst>
                    <a:ext uri="{9D8B030D-6E8A-4147-A177-3AD203B41FA5}">
                      <a16:colId xmlns:a16="http://schemas.microsoft.com/office/drawing/2014/main" val="1293693670"/>
                    </a:ext>
                  </a:extLst>
                </a:gridCol>
                <a:gridCol w="3803688">
                  <a:extLst>
                    <a:ext uri="{9D8B030D-6E8A-4147-A177-3AD203B41FA5}">
                      <a16:colId xmlns:a16="http://schemas.microsoft.com/office/drawing/2014/main" val="1643136739"/>
                    </a:ext>
                  </a:extLst>
                </a:gridCol>
              </a:tblGrid>
              <a:tr h="176972">
                <a:tc>
                  <a:txBody>
                    <a:bodyPr/>
                    <a:lstStyle/>
                    <a:p>
                      <a:r>
                        <a:rPr lang="es-CL" sz="14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NOMBRE ALUMNO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2612142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CANAL</a:t>
                      </a:r>
                      <a:endParaRPr lang="es-CL" sz="14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4157181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FECHA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5176103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TRAINER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045614"/>
                  </a:ext>
                </a:extLst>
              </a:tr>
            </a:tbl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AB3CC09C-2D74-3144-9A5D-31B90F2DD764}"/>
              </a:ext>
            </a:extLst>
          </p:cNvPr>
          <p:cNvSpPr txBox="1"/>
          <p:nvPr/>
        </p:nvSpPr>
        <p:spPr>
          <a:xfrm>
            <a:off x="1308562" y="4691390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7731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19">
            <a:extLst>
              <a:ext uri="{FF2B5EF4-FFF2-40B4-BE49-F238E27FC236}">
                <a16:creationId xmlns:a16="http://schemas.microsoft.com/office/drawing/2014/main" id="{5AE3E100-C22A-8042-BF3F-2273FE972EE9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5195A55A-759C-FA49-A45E-5D5DDA4B34DC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188712F2-BB84-D54B-9D7F-62E2B918000D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05B6E56-5A0B-464A-9F47-83AA2CBEE765}"/>
              </a:ext>
            </a:extLst>
          </p:cNvPr>
          <p:cNvSpPr txBox="1"/>
          <p:nvPr/>
        </p:nvSpPr>
        <p:spPr>
          <a:xfrm>
            <a:off x="480850" y="364340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RECOMENDACIONES</a:t>
            </a:r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C5A2A8E5-672D-2A44-AE7D-7C9BC4662A4D}"/>
              </a:ext>
            </a:extLst>
          </p:cNvPr>
          <p:cNvSpPr txBox="1"/>
          <p:nvPr/>
        </p:nvSpPr>
        <p:spPr>
          <a:xfrm>
            <a:off x="480850" y="128625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CONTEXTO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693F0E4C-A9EC-7F4B-BC7B-3ECFF068EEA3}"/>
              </a:ext>
            </a:extLst>
          </p:cNvPr>
          <p:cNvSpPr txBox="1"/>
          <p:nvPr/>
        </p:nvSpPr>
        <p:spPr>
          <a:xfrm>
            <a:off x="370729" y="1720856"/>
            <a:ext cx="621875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Esta evaluación tiene como objetivo poner en práctica los conocimientos adquiridos durante tu proceso de capacitación, lo cual nos permitirá valorizar tu aprendizaje respecto al uso y manejo de los productos y servicios que ofrece CLARO utilizando las herramientas de apoyo.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3F6B3B2C-1F9B-EA4D-9AA3-0383C195E329}"/>
              </a:ext>
            </a:extLst>
          </p:cNvPr>
          <p:cNvSpPr txBox="1"/>
          <p:nvPr/>
        </p:nvSpPr>
        <p:spPr>
          <a:xfrm>
            <a:off x="370729" y="4164950"/>
            <a:ext cx="6218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Para desarrollar esta evaluación te aconsejamos utilizar las siguientes herramientas de apoyo:</a:t>
            </a:r>
          </a:p>
          <a:p>
            <a:pPr algn="just"/>
            <a:endParaRPr lang="es-CL" sz="1600" dirty="0">
              <a:latin typeface="Neo Sans Pro" panose="020B0504030504040204" pitchFamily="34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Clave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Clarochile.cl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Plan comercial Vigente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7D3A99EB-7507-3B48-A92F-419A21E646E7}"/>
              </a:ext>
            </a:extLst>
          </p:cNvPr>
          <p:cNvSpPr txBox="1"/>
          <p:nvPr/>
        </p:nvSpPr>
        <p:spPr>
          <a:xfrm>
            <a:off x="0" y="6391784"/>
            <a:ext cx="6664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latin typeface="Neo Sans Pro" panose="020B0504030504040204" pitchFamily="34" charset="0"/>
              </a:rPr>
              <a:t>¡Éxito y no olvides mantener en práctica tus conocimientos!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5369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a 20">
            <a:extLst>
              <a:ext uri="{FF2B5EF4-FFF2-40B4-BE49-F238E27FC236}">
                <a16:creationId xmlns:a16="http://schemas.microsoft.com/office/drawing/2014/main" id="{20B31E9A-C5E3-A847-B68D-F77930ED1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896975"/>
              </p:ext>
            </p:extLst>
          </p:nvPr>
        </p:nvGraphicFramePr>
        <p:xfrm>
          <a:off x="407742" y="2229772"/>
          <a:ext cx="6042515" cy="5037317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756834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285681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526277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LAS CARACTERÍSTICAS COMERCIALES DEL SIGUIENTE LISTADO, SEGÚN EL PLAN COMERCIAL VIGENTE O CLAROCHILE.CL</a:t>
                      </a:r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strike="noStrike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Dos condiciones de </a:t>
                      </a:r>
                      <a:r>
                        <a:rPr lang="es-CL" sz="1400" strike="noStrike" kern="120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Claro Drive</a:t>
                      </a:r>
                      <a:endParaRPr lang="es-CL" sz="1400" strike="noStrike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i="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Indicar tres equipos de marcas diferentes de Claro UP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610332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argumentos de venta de pertenecer a Claro como cliente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1. 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2. 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3. 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Normal del plan Max 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5 modelos del catálogo de equipos móviles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1.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2.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3.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4.</a:t>
                      </a:r>
                    </a:p>
                    <a:p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5.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</a:tbl>
          </a:graphicData>
        </a:graphic>
      </p:graphicFrame>
      <p:sp>
        <p:nvSpPr>
          <p:cNvPr id="22" name="CuadroTexto 21">
            <a:extLst>
              <a:ext uri="{FF2B5EF4-FFF2-40B4-BE49-F238E27FC236}">
                <a16:creationId xmlns:a16="http://schemas.microsoft.com/office/drawing/2014/main" id="{FD7849A2-4DC8-9646-B2C5-3B4B9A71C629}"/>
              </a:ext>
            </a:extLst>
          </p:cNvPr>
          <p:cNvSpPr txBox="1"/>
          <p:nvPr/>
        </p:nvSpPr>
        <p:spPr>
          <a:xfrm>
            <a:off x="467134" y="1627980"/>
            <a:ext cx="8659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Neo Sans Pro" panose="020B0504030504040204" pitchFamily="34" charset="0"/>
              </a:rPr>
              <a:t>MÓVIL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15124C57-6D36-D642-B906-8DE430402935}"/>
              </a:ext>
            </a:extLst>
          </p:cNvPr>
          <p:cNvSpPr txBox="1"/>
          <p:nvPr/>
        </p:nvSpPr>
        <p:spPr>
          <a:xfrm>
            <a:off x="306900" y="8068794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DA1FA22-20E5-D749-9A4F-7CE552E5D590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A1EB250-EDEC-F44B-84B3-7D764B3781FB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267AC111-6BB5-F945-9844-0CC8C32E168D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2505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" name="Tabla 16">
            <a:extLst>
              <a:ext uri="{FF2B5EF4-FFF2-40B4-BE49-F238E27FC236}">
                <a16:creationId xmlns:a16="http://schemas.microsoft.com/office/drawing/2014/main" id="{C63DA5EC-0001-A849-9F04-BE8C8AEE4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1795268"/>
              </p:ext>
            </p:extLst>
          </p:nvPr>
        </p:nvGraphicFramePr>
        <p:xfrm>
          <a:off x="358313" y="1218700"/>
          <a:ext cx="6141373" cy="7344144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3891954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2249419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1010808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DE ACUERDO A LOS SIGUIENTES CASOS, INDICA UN PLAN CLARO QUE RECOMENDARIAS AL CLIENTE PARA PORTAR SU NÚMERO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Cliente con plan Movistar Ultra Libre 5G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  <a:p>
                      <a:pPr algn="just"/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Incluye: </a:t>
                      </a:r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Plataformas IA ¡Gratis por hasta un año!, </a:t>
                      </a:r>
                      <a:r>
                        <a:rPr lang="es-CL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Suscripción Premium </a:t>
                      </a:r>
                      <a:r>
                        <a:rPr lang="es-CL" sz="135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Perplexity</a:t>
                      </a:r>
                      <a:r>
                        <a:rPr lang="es-CL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Pro, 45.000 créditos en </a:t>
                      </a:r>
                      <a:r>
                        <a:rPr lang="es-CL" sz="135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Freepik</a:t>
                      </a:r>
                      <a:r>
                        <a:rPr lang="es-CL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1000 Gigas libres en alta velocidad</a:t>
                      </a:r>
                    </a:p>
                    <a:p>
                      <a:pPr algn="just"/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Redes sociales libres Minutos libres (*) y 1.000 SMS</a:t>
                      </a:r>
                    </a:p>
                    <a:p>
                      <a:pPr algn="just"/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Roaming: Datos ilimitados por 21 días. Cargo fijo: $20.990</a:t>
                      </a:r>
                      <a:endParaRPr lang="es-CL" sz="1400" b="0" i="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1168577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Cliente con plan Entel 150 GB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s-CL" sz="1400" b="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CL" sz="1400" b="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Incluye: cobertura satelital, 200 SMS satelitales con tu equipo compatible, 150 Gigas de navegación, habla has 1.000 Minutos, redes sociales y música libres y compatible con </a:t>
                      </a:r>
                      <a:r>
                        <a:rPr lang="es-CL" sz="1400" b="0" kern="1200" dirty="0" err="1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eSIM</a:t>
                      </a:r>
                      <a:r>
                        <a:rPr lang="es-CL" sz="1400" b="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. </a:t>
                      </a:r>
                      <a:r>
                        <a:rPr lang="es-E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Cargo fijo: $12.990</a:t>
                      </a:r>
                      <a:endParaRPr lang="es-CL" sz="1400" b="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400" b="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2988156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Cliente con plan Wom Gigas Libres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CL" sz="1400" b="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Incluye: </a:t>
                      </a:r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 llevar este plan puedes seleccionar uno de estos servicios gratis por 6 meses: Amazon prime standard, Norton standard o Zapping Nacional. </a:t>
                      </a:r>
                      <a:r>
                        <a:rPr lang="es-CL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Gigas libres significa que todo el tráfico generado al utilizar redes sociales como Instagram, Facebook, WhatsApp, Snapchat, X, </a:t>
                      </a:r>
                      <a:r>
                        <a:rPr lang="es-CL" sz="135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Telegram</a:t>
                      </a:r>
                      <a:r>
                        <a:rPr lang="es-CL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 Spotify. </a:t>
                      </a:r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minutos libres para hacer las llamadas que necesites hasta 300 destinatarios. Con nuestro servicio de </a:t>
                      </a:r>
                      <a:r>
                        <a:rPr lang="es-ES" sz="135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roaming</a:t>
                      </a:r>
                      <a:r>
                        <a:rPr lang="es-ES" sz="135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tendrás una cuota mensual de 5 Giga mas WhatsApp libre. </a:t>
                      </a:r>
                      <a:r>
                        <a:rPr lang="es-ES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Cargo fijo: $25.990</a:t>
                      </a:r>
                      <a:endParaRPr lang="es-CL" sz="1400" b="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</a:tbl>
          </a:graphicData>
        </a:graphic>
      </p:graphicFrame>
      <p:sp>
        <p:nvSpPr>
          <p:cNvPr id="7" name="Rectángulo 6">
            <a:extLst>
              <a:ext uri="{FF2B5EF4-FFF2-40B4-BE49-F238E27FC236}">
                <a16:creationId xmlns:a16="http://schemas.microsoft.com/office/drawing/2014/main" id="{568AD60A-32F9-F143-B3B2-67B421E19CB9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BB7F0DA-CCB9-9949-BBE8-7F0DA70B3B53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BE231342-01B5-EE41-9943-8C47374F46DE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9CFEE4F-91A0-BD72-1FC2-FFD83781344D}"/>
              </a:ext>
            </a:extLst>
          </p:cNvPr>
          <p:cNvSpPr txBox="1"/>
          <p:nvPr/>
        </p:nvSpPr>
        <p:spPr>
          <a:xfrm>
            <a:off x="306900" y="8866219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97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Tabla 25">
            <a:extLst>
              <a:ext uri="{FF2B5EF4-FFF2-40B4-BE49-F238E27FC236}">
                <a16:creationId xmlns:a16="http://schemas.microsoft.com/office/drawing/2014/main" id="{77B060B3-0985-514F-9FE2-ADFCDA8EA8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9541697"/>
              </p:ext>
            </p:extLst>
          </p:nvPr>
        </p:nvGraphicFramePr>
        <p:xfrm>
          <a:off x="466995" y="1875461"/>
          <a:ext cx="6149107" cy="345144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251965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230322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  <a:gridCol w="1242625">
                  <a:extLst>
                    <a:ext uri="{9D8B030D-6E8A-4147-A177-3AD203B41FA5}">
                      <a16:colId xmlns:a16="http://schemas.microsoft.com/office/drawing/2014/main" val="850394267"/>
                    </a:ext>
                  </a:extLst>
                </a:gridCol>
                <a:gridCol w="1156503">
                  <a:extLst>
                    <a:ext uri="{9D8B030D-6E8A-4147-A177-3AD203B41FA5}">
                      <a16:colId xmlns:a16="http://schemas.microsoft.com/office/drawing/2014/main" val="2506481568"/>
                    </a:ext>
                  </a:extLst>
                </a:gridCol>
              </a:tblGrid>
              <a:tr h="924053">
                <a:tc gridSpan="4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LA CARACTERÍSTICA DE CADA EQUIPO SEGÚN LA ESPECIFICACIÓN ENTREGADA</a:t>
                      </a:r>
                    </a:p>
                    <a:p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85022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ESPECIFICACIÓN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 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 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 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4639259"/>
                  </a:ext>
                </a:extLst>
              </a:tr>
              <a:tr h="385022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Pulgadas de la Pantalla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Memoria RAM 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Sistema operativo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0929156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Capacidad de almacenamiento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412221"/>
                  </a:ext>
                </a:extLst>
              </a:tr>
              <a:tr h="413064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Pixeles de la Cámara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CL" sz="14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4211743"/>
                  </a:ext>
                </a:extLst>
              </a:tr>
            </a:tbl>
          </a:graphicData>
        </a:graphic>
      </p:graphicFrame>
      <p:sp>
        <p:nvSpPr>
          <p:cNvPr id="27" name="Elipse 26">
            <a:extLst>
              <a:ext uri="{FF2B5EF4-FFF2-40B4-BE49-F238E27FC236}">
                <a16:creationId xmlns:a16="http://schemas.microsoft.com/office/drawing/2014/main" id="{7F5AF024-57F1-884C-9CDC-F53C0E4E7E0B}"/>
              </a:ext>
            </a:extLst>
          </p:cNvPr>
          <p:cNvSpPr/>
          <p:nvPr/>
        </p:nvSpPr>
        <p:spPr>
          <a:xfrm>
            <a:off x="1056917" y="5690839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1</a:t>
            </a:r>
          </a:p>
        </p:txBody>
      </p:sp>
      <p:sp>
        <p:nvSpPr>
          <p:cNvPr id="28" name="Elipse 27">
            <a:extLst>
              <a:ext uri="{FF2B5EF4-FFF2-40B4-BE49-F238E27FC236}">
                <a16:creationId xmlns:a16="http://schemas.microsoft.com/office/drawing/2014/main" id="{EFFB6DC2-6AAF-314F-B510-15D865A94804}"/>
              </a:ext>
            </a:extLst>
          </p:cNvPr>
          <p:cNvSpPr/>
          <p:nvPr/>
        </p:nvSpPr>
        <p:spPr>
          <a:xfrm>
            <a:off x="3348379" y="5690839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2</a:t>
            </a:r>
          </a:p>
        </p:txBody>
      </p:sp>
      <p:sp>
        <p:nvSpPr>
          <p:cNvPr id="29" name="Elipse 28">
            <a:extLst>
              <a:ext uri="{FF2B5EF4-FFF2-40B4-BE49-F238E27FC236}">
                <a16:creationId xmlns:a16="http://schemas.microsoft.com/office/drawing/2014/main" id="{642C08A2-88BA-A343-A0CE-50836CC0021B}"/>
              </a:ext>
            </a:extLst>
          </p:cNvPr>
          <p:cNvSpPr/>
          <p:nvPr/>
        </p:nvSpPr>
        <p:spPr>
          <a:xfrm>
            <a:off x="5639841" y="5690839"/>
            <a:ext cx="315922" cy="317306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2"/>
                </a:solidFill>
                <a:latin typeface="Neo Sans Pro" panose="020B0504030504040204" pitchFamily="34" charset="0"/>
              </a:rPr>
              <a:t>3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FD1C3178-8071-AE4A-BFA0-F6016CF05130}"/>
              </a:ext>
            </a:extLst>
          </p:cNvPr>
          <p:cNvSpPr txBox="1"/>
          <p:nvPr/>
        </p:nvSpPr>
        <p:spPr>
          <a:xfrm>
            <a:off x="474598" y="8477753"/>
            <a:ext cx="16491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latin typeface="Gill Sans MT" panose="020B0502020104020203" pitchFamily="34" charset="77"/>
              </a:rPr>
              <a:t>Samsung A56 5G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CB0AEE5B-A44D-274D-A650-1ED97CC35629}"/>
              </a:ext>
            </a:extLst>
          </p:cNvPr>
          <p:cNvSpPr txBox="1"/>
          <p:nvPr/>
        </p:nvSpPr>
        <p:spPr>
          <a:xfrm>
            <a:off x="5101444" y="8613020"/>
            <a:ext cx="11328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dirty="0">
                <a:latin typeface="Gill Sans MT" panose="020B0502020104020203" pitchFamily="34" charset="77"/>
              </a:rPr>
              <a:t>iPhone 16</a:t>
            </a:r>
          </a:p>
        </p:txBody>
      </p:sp>
      <p:sp>
        <p:nvSpPr>
          <p:cNvPr id="21" name="Rectángulo 20">
            <a:extLst>
              <a:ext uri="{FF2B5EF4-FFF2-40B4-BE49-F238E27FC236}">
                <a16:creationId xmlns:a16="http://schemas.microsoft.com/office/drawing/2014/main" id="{24ABF076-A2B2-9445-9256-A450A8A68C36}"/>
              </a:ext>
            </a:extLst>
          </p:cNvPr>
          <p:cNvSpPr/>
          <p:nvPr/>
        </p:nvSpPr>
        <p:spPr>
          <a:xfrm>
            <a:off x="2958980" y="8562570"/>
            <a:ext cx="10422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1400" dirty="0">
                <a:latin typeface="Gill Sans MT" panose="020B0502020104020203" pitchFamily="34" charset="77"/>
              </a:rPr>
              <a:t>Honor X6B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B39F6CA-BCBA-334B-8AD1-3EE412660997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B31A44D2-B256-DB43-97ED-26564C3D247A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7933773A-73DF-FA40-AF69-224EDEEA2EE9}"/>
              </a:ext>
            </a:extLst>
          </p:cNvPr>
          <p:cNvSpPr txBox="1"/>
          <p:nvPr/>
        </p:nvSpPr>
        <p:spPr>
          <a:xfrm>
            <a:off x="2100915" y="1407801"/>
            <a:ext cx="559083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latin typeface="Neo Sans Pro" panose="020B0504030504040204" pitchFamily="34" charset="0"/>
              </a:rPr>
              <a:t>* Apóyate buscando información en clave (Plan Comercial) y clarochile.cl</a:t>
            </a: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90B99C95-B910-094B-97A5-D3ADAD73BE04}"/>
              </a:ext>
            </a:extLst>
          </p:cNvPr>
          <p:cNvSpPr txBox="1"/>
          <p:nvPr/>
        </p:nvSpPr>
        <p:spPr>
          <a:xfrm>
            <a:off x="1059180" y="9448017"/>
            <a:ext cx="4739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100" dirty="0">
                <a:solidFill>
                  <a:schemeClr val="bg2">
                    <a:lumMod val="50000"/>
                  </a:schemeClr>
                </a:solidFill>
              </a:rPr>
              <a:t>Este material es sólo de uso interno Claro, con fines específicos. No compartir.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D1194F3-CFC0-264C-B106-5CCD7F66B3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3842" y="6179742"/>
            <a:ext cx="2017990" cy="2587167"/>
          </a:xfrm>
          <a:prstGeom prst="rect">
            <a:avLst/>
          </a:prstGeom>
        </p:spPr>
      </p:pic>
      <p:pic>
        <p:nvPicPr>
          <p:cNvPr id="1026" name="Picture 2" descr="Parte trasera de un iPhone 16 rosado con sistema avanzado de dos cámaras y parte frontal con diseño todo pantalla, Dynamic Island y pantalla con borde delgado negro.">
            <a:extLst>
              <a:ext uri="{FF2B5EF4-FFF2-40B4-BE49-F238E27FC236}">
                <a16:creationId xmlns:a16="http://schemas.microsoft.com/office/drawing/2014/main" id="{215D69B4-33FA-ED9C-E7C6-E3535BD8D7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5F5F7"/>
              </a:clrFrom>
              <a:clrTo>
                <a:srgbClr val="F5F5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48" r="26020"/>
          <a:stretch>
            <a:fillRect/>
          </a:stretch>
        </p:blipFill>
        <p:spPr bwMode="auto">
          <a:xfrm>
            <a:off x="4463276" y="5747600"/>
            <a:ext cx="2480888" cy="3451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mpra Galaxy A56 5G Awesome Olive 128 GB | Samsung Chile">
            <a:extLst>
              <a:ext uri="{FF2B5EF4-FFF2-40B4-BE49-F238E27FC236}">
                <a16:creationId xmlns:a16="http://schemas.microsoft.com/office/drawing/2014/main" id="{56E5E64C-DC2A-B009-B4AE-0381D0CECD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453" y="6177588"/>
            <a:ext cx="3349028" cy="2511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3300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3C471605-943A-E448-9C9A-0FC9B2DF691F}"/>
              </a:ext>
            </a:extLst>
          </p:cNvPr>
          <p:cNvSpPr/>
          <p:nvPr/>
        </p:nvSpPr>
        <p:spPr>
          <a:xfrm>
            <a:off x="-659701" y="163084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chemeClr val="bg1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0A5907C-C10E-8B4B-A6C7-A1292D52201F}"/>
              </a:ext>
            </a:extLst>
          </p:cNvPr>
          <p:cNvSpPr/>
          <p:nvPr/>
        </p:nvSpPr>
        <p:spPr>
          <a:xfrm>
            <a:off x="-659701" y="203095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</p:spTree>
    <p:extLst>
      <p:ext uri="{BB962C8B-B14F-4D97-AF65-F5344CB8AC3E}">
        <p14:creationId xmlns:p14="http://schemas.microsoft.com/office/powerpoint/2010/main" val="11988897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COUNT" val="6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573</Words>
  <Application>Microsoft Office PowerPoint</Application>
  <PresentationFormat>A4 (210 x 297 mm)</PresentationFormat>
  <Paragraphs>88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Gill Sans MT</vt:lpstr>
      <vt:lpstr>Neo Sans Pro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Anabel Rebolledo</cp:lastModifiedBy>
  <cp:revision>28</cp:revision>
  <dcterms:created xsi:type="dcterms:W3CDTF">2022-01-07T14:00:05Z</dcterms:created>
  <dcterms:modified xsi:type="dcterms:W3CDTF">2026-01-13T15:08:27Z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000D7155-3AF0-4205-B26C-323C56F65E1F</vt:lpwstr>
  </property>
  <property fmtid="{D5CDD505-2E9C-101B-9397-08002B2CF9AE}" pid="3" name="ArticulatePath">
    <vt:lpwstr>Pauta de Productos Móviles Claro - Ingresa tu nombre aquí</vt:lpwstr>
  </property>
</Properties>
</file>