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4" r:id="rId2"/>
  </p:sldMasterIdLst>
  <p:sldIdLst>
    <p:sldId id="256" r:id="rId3"/>
    <p:sldId id="259" r:id="rId4"/>
    <p:sldId id="269" r:id="rId5"/>
    <p:sldId id="270" r:id="rId6"/>
    <p:sldId id="271" r:id="rId7"/>
    <p:sldId id="272" r:id="rId8"/>
    <p:sldId id="264" r:id="rId9"/>
    <p:sldId id="266" r:id="rId10"/>
    <p:sldId id="261" r:id="rId11"/>
    <p:sldId id="268" r:id="rId12"/>
    <p:sldId id="263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091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14-04-2023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14-04-2023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14-04-2023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14-04-2023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14-04-2023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14-04-2023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14-04-2023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14-04-2023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7" r:id="rId5"/>
    <p:sldLayoutId id="2147483653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14-04-2023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www.clarochile.cl/personas/sucursales/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Canales de</a:t>
            </a:r>
          </a:p>
          <a:p>
            <a:pPr algn="ctr"/>
            <a:r>
              <a:rPr lang="es-CL" sz="4400" b="1" dirty="0"/>
              <a:t>Atención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Canales de Atención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120D6CA-303D-B557-0EA0-D6CB559879A5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Características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B1ADBE4-4807-8610-AA40-B9834ABFF26D}"/>
              </a:ext>
            </a:extLst>
          </p:cNvPr>
          <p:cNvSpPr txBox="1"/>
          <p:nvPr/>
        </p:nvSpPr>
        <p:spPr>
          <a:xfrm>
            <a:off x="604434" y="2175937"/>
            <a:ext cx="52469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bg1">
                    <a:lumMod val="50000"/>
                  </a:schemeClr>
                </a:solidFill>
                <a:ea typeface="Roboto" panose="02000000000000000000" pitchFamily="2" charset="0"/>
                <a:cs typeface="Roboto" panose="02000000000000000000" pitchFamily="2" charset="0"/>
              </a:rPr>
              <a:t>Los canales de atención son los medios de comunicación que tenemos con nuestros clientes, a través de ellos los clientes pueden solicitarnos ayuda.</a:t>
            </a:r>
          </a:p>
          <a:p>
            <a:pPr algn="just"/>
            <a:endParaRPr lang="es-ES" dirty="0">
              <a:solidFill>
                <a:schemeClr val="bg1">
                  <a:lumMod val="50000"/>
                </a:schemeClr>
              </a:solidFill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just"/>
            <a:r>
              <a:rPr lang="es-ES" dirty="0">
                <a:solidFill>
                  <a:schemeClr val="bg1">
                    <a:lumMod val="50000"/>
                  </a:schemeClr>
                </a:solidFill>
                <a:ea typeface="Roboto" panose="02000000000000000000" pitchFamily="2" charset="0"/>
                <a:cs typeface="Roboto" panose="02000000000000000000" pitchFamily="2" charset="0"/>
              </a:rPr>
              <a:t>Actualmente Claro Chile cuenta con los siguientes Canales de Atención:</a:t>
            </a:r>
          </a:p>
          <a:p>
            <a:pPr algn="just"/>
            <a:endParaRPr lang="es-ES" dirty="0">
              <a:solidFill>
                <a:schemeClr val="bg1">
                  <a:lumMod val="50000"/>
                </a:schemeClr>
              </a:solidFill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solidFill>
                  <a:srgbClr val="FF0000"/>
                </a:solidFill>
                <a:latin typeface="Roboto" pitchFamily="2" charset="0"/>
                <a:ea typeface="Roboto" pitchFamily="2" charset="0"/>
              </a:rPr>
              <a:t> </a:t>
            </a:r>
            <a:r>
              <a:rPr lang="es-ES" dirty="0">
                <a:solidFill>
                  <a:schemeClr val="bg1">
                    <a:lumMod val="50000"/>
                  </a:schemeClr>
                </a:solidFill>
                <a:ea typeface="Roboto" pitchFamily="2" charset="0"/>
              </a:rPr>
              <a:t>Atención Digital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solidFill>
                  <a:srgbClr val="FF0000"/>
                </a:solidFill>
                <a:ea typeface="Roboto" pitchFamily="2" charset="0"/>
              </a:rPr>
              <a:t> </a:t>
            </a:r>
            <a:r>
              <a:rPr lang="es-ES" dirty="0">
                <a:solidFill>
                  <a:schemeClr val="bg1">
                    <a:lumMod val="50000"/>
                  </a:schemeClr>
                </a:solidFill>
                <a:ea typeface="Roboto" pitchFamily="2" charset="0"/>
              </a:rPr>
              <a:t>Atención Reclamos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solidFill>
                  <a:srgbClr val="FF0000"/>
                </a:solidFill>
                <a:ea typeface="Roboto" pitchFamily="2" charset="0"/>
              </a:rPr>
              <a:t> </a:t>
            </a:r>
            <a:r>
              <a:rPr lang="es-ES" dirty="0">
                <a:solidFill>
                  <a:schemeClr val="bg1">
                    <a:lumMod val="50000"/>
                  </a:schemeClr>
                </a:solidFill>
                <a:ea typeface="Roboto" pitchFamily="2" charset="0"/>
              </a:rPr>
              <a:t>Atención Presencial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solidFill>
                  <a:srgbClr val="FF0000"/>
                </a:solidFill>
                <a:ea typeface="Roboto" pitchFamily="2" charset="0"/>
              </a:rPr>
              <a:t> </a:t>
            </a:r>
            <a:r>
              <a:rPr lang="es-ES" dirty="0">
                <a:solidFill>
                  <a:schemeClr val="bg1">
                    <a:lumMod val="50000"/>
                  </a:schemeClr>
                </a:solidFill>
                <a:ea typeface="Roboto" pitchFamily="2" charset="0"/>
              </a:rPr>
              <a:t>Atención Telefónica</a:t>
            </a:r>
          </a:p>
          <a:p>
            <a:pPr algn="just"/>
            <a:endParaRPr lang="es-CL" dirty="0">
              <a:solidFill>
                <a:schemeClr val="bg1">
                  <a:lumMod val="50000"/>
                </a:schemeClr>
              </a:solidFill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4" name="Imagen 3" descr="Icono&#10;&#10;Descripción generada automáticamente">
            <a:extLst>
              <a:ext uri="{FF2B5EF4-FFF2-40B4-BE49-F238E27FC236}">
                <a16:creationId xmlns:a16="http://schemas.microsoft.com/office/drawing/2014/main" id="{8E83E942-EEEA-6B34-19C7-1C481D75DB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160" y="3589164"/>
            <a:ext cx="631101" cy="622430"/>
          </a:xfrm>
          <a:prstGeom prst="rect">
            <a:avLst/>
          </a:prstGeom>
        </p:spPr>
      </p:pic>
      <p:pic>
        <p:nvPicPr>
          <p:cNvPr id="5" name="Imagen 4" descr="Imagen que contiene Icono&#10;&#10;Descripción generada automáticamente">
            <a:extLst>
              <a:ext uri="{FF2B5EF4-FFF2-40B4-BE49-F238E27FC236}">
                <a16:creationId xmlns:a16="http://schemas.microsoft.com/office/drawing/2014/main" id="{636BCA92-24E8-5313-F7EA-E7323EE8BA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53376" y="2175937"/>
            <a:ext cx="617035" cy="746953"/>
          </a:xfrm>
          <a:prstGeom prst="rect">
            <a:avLst/>
          </a:prstGeom>
        </p:spPr>
      </p:pic>
      <p:pic>
        <p:nvPicPr>
          <p:cNvPr id="6" name="Imagen 5" descr="Un conjunto de letras blancas en un fondo blanco&#10;&#10;Descripción generada automáticamente con confianza media">
            <a:extLst>
              <a:ext uri="{FF2B5EF4-FFF2-40B4-BE49-F238E27FC236}">
                <a16:creationId xmlns:a16="http://schemas.microsoft.com/office/drawing/2014/main" id="{E4114E1D-BE28-2BC4-6581-185058DFE1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53377" y="4675620"/>
            <a:ext cx="617035" cy="626324"/>
          </a:xfrm>
          <a:prstGeom prst="rect">
            <a:avLst/>
          </a:prstGeom>
        </p:spPr>
      </p:pic>
      <p:pic>
        <p:nvPicPr>
          <p:cNvPr id="7" name="Imagen 6" descr="Icono&#10;&#10;Descripción generada automáticamente">
            <a:extLst>
              <a:ext uri="{FF2B5EF4-FFF2-40B4-BE49-F238E27FC236}">
                <a16:creationId xmlns:a16="http://schemas.microsoft.com/office/drawing/2014/main" id="{A7BEEE77-D89B-475E-0913-B5D70791F8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11142" y="3514726"/>
            <a:ext cx="597611" cy="597611"/>
          </a:xfrm>
          <a:prstGeom prst="rect">
            <a:avLst/>
          </a:prstGeom>
        </p:spPr>
      </p:pic>
      <p:sp>
        <p:nvSpPr>
          <p:cNvPr id="8" name="Flecha: curvada hacia la derecha 7">
            <a:extLst>
              <a:ext uri="{FF2B5EF4-FFF2-40B4-BE49-F238E27FC236}">
                <a16:creationId xmlns:a16="http://schemas.microsoft.com/office/drawing/2014/main" id="{9F49E4FB-2CC0-9ABF-7280-24DD4BCA1915}"/>
              </a:ext>
            </a:extLst>
          </p:cNvPr>
          <p:cNvSpPr/>
          <p:nvPr/>
        </p:nvSpPr>
        <p:spPr>
          <a:xfrm rot="1782705">
            <a:off x="7840220" y="2517586"/>
            <a:ext cx="488983" cy="85646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9" name="Imagen 8" descr="Icono&#10;&#10;Descripción generada automáticamente">
            <a:extLst>
              <a:ext uri="{FF2B5EF4-FFF2-40B4-BE49-F238E27FC236}">
                <a16:creationId xmlns:a16="http://schemas.microsoft.com/office/drawing/2014/main" id="{0EA94972-8820-D756-8FBE-58A4B158A7C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077" y="3433548"/>
            <a:ext cx="819356" cy="819356"/>
          </a:xfrm>
          <a:prstGeom prst="rect">
            <a:avLst/>
          </a:prstGeom>
        </p:spPr>
      </p:pic>
      <p:sp>
        <p:nvSpPr>
          <p:cNvPr id="10" name="Flecha: curvada hacia la derecha 9">
            <a:extLst>
              <a:ext uri="{FF2B5EF4-FFF2-40B4-BE49-F238E27FC236}">
                <a16:creationId xmlns:a16="http://schemas.microsoft.com/office/drawing/2014/main" id="{C8FDE0CE-628E-674F-D038-34868FF7CD6E}"/>
              </a:ext>
            </a:extLst>
          </p:cNvPr>
          <p:cNvSpPr/>
          <p:nvPr/>
        </p:nvSpPr>
        <p:spPr>
          <a:xfrm rot="12667811">
            <a:off x="9933588" y="4316289"/>
            <a:ext cx="488983" cy="85646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Flecha: curvada hacia la derecha 13">
            <a:extLst>
              <a:ext uri="{FF2B5EF4-FFF2-40B4-BE49-F238E27FC236}">
                <a16:creationId xmlns:a16="http://schemas.microsoft.com/office/drawing/2014/main" id="{AEAF277D-98E7-B57B-9231-3384829D715C}"/>
              </a:ext>
            </a:extLst>
          </p:cNvPr>
          <p:cNvSpPr/>
          <p:nvPr/>
        </p:nvSpPr>
        <p:spPr>
          <a:xfrm rot="19688358">
            <a:off x="7958369" y="4371696"/>
            <a:ext cx="488983" cy="85646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6" name="Flecha: curvada hacia la derecha 15">
            <a:extLst>
              <a:ext uri="{FF2B5EF4-FFF2-40B4-BE49-F238E27FC236}">
                <a16:creationId xmlns:a16="http://schemas.microsoft.com/office/drawing/2014/main" id="{1CD339DB-BF4F-1D1D-1C9D-7EEB52B290DE}"/>
              </a:ext>
            </a:extLst>
          </p:cNvPr>
          <p:cNvSpPr/>
          <p:nvPr/>
        </p:nvSpPr>
        <p:spPr>
          <a:xfrm rot="7669021">
            <a:off x="9883430" y="2422325"/>
            <a:ext cx="488983" cy="85646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145240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2. Atención Digital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AA43291-44B1-6DCB-6345-9308F0320B7E}"/>
              </a:ext>
            </a:extLst>
          </p:cNvPr>
          <p:cNvSpPr txBox="1"/>
          <p:nvPr/>
        </p:nvSpPr>
        <p:spPr>
          <a:xfrm>
            <a:off x="2544424" y="1412884"/>
            <a:ext cx="65061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>
                <a:ea typeface="Roboto" pitchFamily="2" charset="0"/>
              </a:rPr>
              <a:t>La atención Digital abarca las distintas RRSS y la pagina de Claro.</a:t>
            </a:r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6586568-CA28-4486-F211-0E2738FA17EC}"/>
              </a:ext>
            </a:extLst>
          </p:cNvPr>
          <p:cNvSpPr txBox="1"/>
          <p:nvPr/>
        </p:nvSpPr>
        <p:spPr>
          <a:xfrm>
            <a:off x="2821368" y="2018858"/>
            <a:ext cx="61120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s-CL" dirty="0">
                <a:ea typeface="Roboto Bk" pitchFamily="2" charset="0"/>
              </a:rPr>
              <a:t>Horario de atención:  24 horas los 7 días de la semana</a:t>
            </a:r>
          </a:p>
        </p:txBody>
      </p:sp>
      <p:sp>
        <p:nvSpPr>
          <p:cNvPr id="15" name="4 Rectángulo redondeado">
            <a:extLst>
              <a:ext uri="{FF2B5EF4-FFF2-40B4-BE49-F238E27FC236}">
                <a16:creationId xmlns:a16="http://schemas.microsoft.com/office/drawing/2014/main" id="{AA62A69F-6B93-C9CF-29B6-4BACEA640DDF}"/>
              </a:ext>
            </a:extLst>
          </p:cNvPr>
          <p:cNvSpPr/>
          <p:nvPr/>
        </p:nvSpPr>
        <p:spPr>
          <a:xfrm>
            <a:off x="1397613" y="2729646"/>
            <a:ext cx="8640960" cy="1296144"/>
          </a:xfrm>
          <a:prstGeom prst="roundRect">
            <a:avLst/>
          </a:prstGeom>
          <a:noFill/>
          <a:ln>
            <a:solidFill>
              <a:srgbClr val="1F9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5 Rectángulo">
            <a:extLst>
              <a:ext uri="{FF2B5EF4-FFF2-40B4-BE49-F238E27FC236}">
                <a16:creationId xmlns:a16="http://schemas.microsoft.com/office/drawing/2014/main" id="{5DD0A5AD-38A0-0A43-11B7-4B360C0C150A}"/>
              </a:ext>
            </a:extLst>
          </p:cNvPr>
          <p:cNvSpPr/>
          <p:nvPr/>
        </p:nvSpPr>
        <p:spPr>
          <a:xfrm>
            <a:off x="1556909" y="2945670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ea typeface="Roboto" pitchFamily="2" charset="0"/>
              </a:rPr>
              <a:t>Formulario de atención desde la pagina web de </a:t>
            </a:r>
            <a:r>
              <a:rPr lang="es-ES" b="1" dirty="0">
                <a:ea typeface="Roboto" pitchFamily="2" charset="0"/>
              </a:rPr>
              <a:t>Claro Chile</a:t>
            </a:r>
            <a:r>
              <a:rPr lang="es-ES" dirty="0">
                <a:ea typeface="Roboto" pitchFamily="2" charset="0"/>
              </a:rPr>
              <a:t>.</a:t>
            </a:r>
            <a:endParaRPr lang="es-CL" dirty="0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972FFD16-A9F8-1334-CD88-D76656325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797" y="3377718"/>
            <a:ext cx="4810497" cy="56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8 Rectángulo redondeado">
            <a:extLst>
              <a:ext uri="{FF2B5EF4-FFF2-40B4-BE49-F238E27FC236}">
                <a16:creationId xmlns:a16="http://schemas.microsoft.com/office/drawing/2014/main" id="{FEE73CDC-9664-FD8F-BB6D-F97DB4240BDE}"/>
              </a:ext>
            </a:extLst>
          </p:cNvPr>
          <p:cNvSpPr/>
          <p:nvPr/>
        </p:nvSpPr>
        <p:spPr>
          <a:xfrm>
            <a:off x="1397613" y="4252308"/>
            <a:ext cx="8640960" cy="1296144"/>
          </a:xfrm>
          <a:prstGeom prst="roundRect">
            <a:avLst/>
          </a:prstGeom>
          <a:noFill/>
          <a:ln>
            <a:solidFill>
              <a:srgbClr val="1F9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9 Rectángulo">
            <a:extLst>
              <a:ext uri="{FF2B5EF4-FFF2-40B4-BE49-F238E27FC236}">
                <a16:creationId xmlns:a16="http://schemas.microsoft.com/office/drawing/2014/main" id="{81E6D3B7-CDD0-FE85-B5E0-5B3C1B168E8B}"/>
              </a:ext>
            </a:extLst>
          </p:cNvPr>
          <p:cNvSpPr/>
          <p:nvPr/>
        </p:nvSpPr>
        <p:spPr>
          <a:xfrm>
            <a:off x="1556909" y="446833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ea typeface="Roboto" pitchFamily="2" charset="0"/>
              </a:rPr>
              <a:t>Mi Claro </a:t>
            </a:r>
            <a:r>
              <a:rPr lang="es-ES" dirty="0">
                <a:ea typeface="Roboto" pitchFamily="2" charset="0"/>
              </a:rPr>
              <a:t>desde la pagina web de </a:t>
            </a:r>
            <a:r>
              <a:rPr lang="es-ES" b="1" dirty="0">
                <a:ea typeface="Roboto" pitchFamily="2" charset="0"/>
              </a:rPr>
              <a:t>Claro Chile</a:t>
            </a:r>
            <a:r>
              <a:rPr lang="es-ES" dirty="0">
                <a:ea typeface="Roboto" pitchFamily="2" charset="0"/>
              </a:rPr>
              <a:t>, y APP.</a:t>
            </a:r>
            <a:endParaRPr lang="es-CL" dirty="0"/>
          </a:p>
        </p:txBody>
      </p:sp>
      <p:pic>
        <p:nvPicPr>
          <p:cNvPr id="21" name="Picture 3">
            <a:extLst>
              <a:ext uri="{FF2B5EF4-FFF2-40B4-BE49-F238E27FC236}">
                <a16:creationId xmlns:a16="http://schemas.microsoft.com/office/drawing/2014/main" id="{1050B3E7-F673-50F4-C0D6-2B79D3B19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545" y="4900383"/>
            <a:ext cx="1093780" cy="586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84D7FFC-4F2C-8478-9E1C-3BABFB4B2B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1621" y="2864152"/>
            <a:ext cx="1003300" cy="9017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32F4966-7B25-618B-EA42-80FC274EC6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2321" y="4387821"/>
            <a:ext cx="9906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90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145240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2. Atención Digital</a:t>
            </a:r>
          </a:p>
        </p:txBody>
      </p:sp>
      <p:sp>
        <p:nvSpPr>
          <p:cNvPr id="4" name="1 Rectángulo redondeado">
            <a:extLst>
              <a:ext uri="{FF2B5EF4-FFF2-40B4-BE49-F238E27FC236}">
                <a16:creationId xmlns:a16="http://schemas.microsoft.com/office/drawing/2014/main" id="{0820B9D4-51E6-0517-3754-C1E48DA68A2F}"/>
              </a:ext>
            </a:extLst>
          </p:cNvPr>
          <p:cNvSpPr/>
          <p:nvPr/>
        </p:nvSpPr>
        <p:spPr>
          <a:xfrm>
            <a:off x="846497" y="1667615"/>
            <a:ext cx="10528774" cy="1296144"/>
          </a:xfrm>
          <a:prstGeom prst="roundRect">
            <a:avLst/>
          </a:prstGeom>
          <a:noFill/>
          <a:ln>
            <a:solidFill>
              <a:srgbClr val="1F9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2 Rectángulo">
            <a:extLst>
              <a:ext uri="{FF2B5EF4-FFF2-40B4-BE49-F238E27FC236}">
                <a16:creationId xmlns:a16="http://schemas.microsoft.com/office/drawing/2014/main" id="{AA8BEE45-C007-B915-A64A-96E2D35BD9DC}"/>
              </a:ext>
            </a:extLst>
          </p:cNvPr>
          <p:cNvSpPr/>
          <p:nvPr/>
        </p:nvSpPr>
        <p:spPr>
          <a:xfrm>
            <a:off x="1005793" y="1883639"/>
            <a:ext cx="3153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ea typeface="Roboto" pitchFamily="2" charset="0"/>
              </a:rPr>
              <a:t>En twitter desde la cuenta</a:t>
            </a:r>
            <a:r>
              <a:rPr lang="es-ES" u="sng" dirty="0">
                <a:ea typeface="Roboto" pitchFamily="2" charset="0"/>
              </a:rPr>
              <a:t> </a:t>
            </a:r>
            <a:r>
              <a:rPr lang="es-ES" dirty="0">
                <a:ea typeface="Roboto" pitchFamily="2" charset="0"/>
              </a:rPr>
              <a:t> @</a:t>
            </a:r>
            <a:r>
              <a:rPr lang="es-ES" dirty="0" err="1">
                <a:ea typeface="Roboto" pitchFamily="2" charset="0"/>
              </a:rPr>
              <a:t>miclaro_cl</a:t>
            </a:r>
            <a:r>
              <a:rPr lang="es-ES" dirty="0">
                <a:ea typeface="Roboto" pitchFamily="2" charset="0"/>
              </a:rPr>
              <a:t> .</a:t>
            </a:r>
            <a:endParaRPr lang="es-CL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BC0EB43-6FF4-DB5D-13E3-4B1FB5F46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161" y="1864561"/>
            <a:ext cx="5170494" cy="1012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D:\rebeca.martinez\Desktop\Talleres\Recursos\Iconos-Claro-PNG\ico-twitter.png">
            <a:extLst>
              <a:ext uri="{FF2B5EF4-FFF2-40B4-BE49-F238E27FC236}">
                <a16:creationId xmlns:a16="http://schemas.microsoft.com/office/drawing/2014/main" id="{E241AF51-FAAF-A23B-98F0-3B443D7A6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7905" y="1971262"/>
            <a:ext cx="738685" cy="738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5 Rectángulo redondeado">
            <a:extLst>
              <a:ext uri="{FF2B5EF4-FFF2-40B4-BE49-F238E27FC236}">
                <a16:creationId xmlns:a16="http://schemas.microsoft.com/office/drawing/2014/main" id="{F587CFDB-DF4F-0D1F-6005-5FD2356F6838}"/>
              </a:ext>
            </a:extLst>
          </p:cNvPr>
          <p:cNvSpPr/>
          <p:nvPr/>
        </p:nvSpPr>
        <p:spPr>
          <a:xfrm>
            <a:off x="831613" y="3429000"/>
            <a:ext cx="10528773" cy="1296144"/>
          </a:xfrm>
          <a:prstGeom prst="roundRect">
            <a:avLst/>
          </a:prstGeom>
          <a:noFill/>
          <a:ln>
            <a:solidFill>
              <a:srgbClr val="1F9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6 Rectángulo">
            <a:extLst>
              <a:ext uri="{FF2B5EF4-FFF2-40B4-BE49-F238E27FC236}">
                <a16:creationId xmlns:a16="http://schemas.microsoft.com/office/drawing/2014/main" id="{CEC1DC01-76FB-D073-F344-5E0DB9FC2D71}"/>
              </a:ext>
            </a:extLst>
          </p:cNvPr>
          <p:cNvSpPr/>
          <p:nvPr/>
        </p:nvSpPr>
        <p:spPr>
          <a:xfrm>
            <a:off x="990909" y="3645024"/>
            <a:ext cx="43057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ea typeface="Roboto" pitchFamily="2" charset="0"/>
              </a:rPr>
              <a:t>En Facebook desde la cuenta.</a:t>
            </a:r>
          </a:p>
          <a:p>
            <a:r>
              <a:rPr lang="es-ES" u="sng" dirty="0">
                <a:ea typeface="Roboto" pitchFamily="2" charset="0"/>
              </a:rPr>
              <a:t>@ClaroChile</a:t>
            </a:r>
            <a:endParaRPr lang="es-CL" u="sng" dirty="0">
              <a:ea typeface="Roboto" pitchFamily="2" charset="0"/>
            </a:endParaRP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C74D357D-65B3-9B7C-446A-A5CC55ED7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967" y="3477140"/>
            <a:ext cx="887460" cy="1161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 descr="D:\rebeca.martinez\Desktop\Talleres\Recursos\Iconos-Claro-PNG\ico-facebook.png">
            <a:extLst>
              <a:ext uri="{FF2B5EF4-FFF2-40B4-BE49-F238E27FC236}">
                <a16:creationId xmlns:a16="http://schemas.microsoft.com/office/drawing/2014/main" id="{C056E25E-5B1A-322A-A6C3-CAC3F2BCC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7905" y="3665070"/>
            <a:ext cx="738685" cy="69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356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145240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3. Atención Reclamos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3D81C67-CA8F-E374-8F2E-2D8A7CA5456C}"/>
              </a:ext>
            </a:extLst>
          </p:cNvPr>
          <p:cNvSpPr txBox="1"/>
          <p:nvPr/>
        </p:nvSpPr>
        <p:spPr>
          <a:xfrm>
            <a:off x="433311" y="1208963"/>
            <a:ext cx="112034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>
                <a:ea typeface="Roboto" pitchFamily="2" charset="0"/>
              </a:rPr>
              <a:t>Según lo dispuesto por la ley, disponemos de canales exclusivos para realizar reclamos, independiente del servicio contratado.</a:t>
            </a:r>
          </a:p>
        </p:txBody>
      </p:sp>
      <p:sp>
        <p:nvSpPr>
          <p:cNvPr id="3" name="2 Rectángulo redondeado">
            <a:extLst>
              <a:ext uri="{FF2B5EF4-FFF2-40B4-BE49-F238E27FC236}">
                <a16:creationId xmlns:a16="http://schemas.microsoft.com/office/drawing/2014/main" id="{4CA92807-0E32-0989-7426-4505E603F6C6}"/>
              </a:ext>
            </a:extLst>
          </p:cNvPr>
          <p:cNvSpPr/>
          <p:nvPr/>
        </p:nvSpPr>
        <p:spPr>
          <a:xfrm>
            <a:off x="1615099" y="2743121"/>
            <a:ext cx="8640960" cy="1296144"/>
          </a:xfrm>
          <a:prstGeom prst="roundRect">
            <a:avLst/>
          </a:prstGeom>
          <a:noFill/>
          <a:ln>
            <a:solidFill>
              <a:srgbClr val="1F9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D3DE2CD-1163-BEF9-116F-9A2A9760911E}"/>
              </a:ext>
            </a:extLst>
          </p:cNvPr>
          <p:cNvSpPr/>
          <p:nvPr/>
        </p:nvSpPr>
        <p:spPr>
          <a:xfrm>
            <a:off x="1774395" y="2959145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ea typeface="Roboto" pitchFamily="2" charset="0"/>
              </a:rPr>
              <a:t>Formulario de Reclamos desde la pagina web de </a:t>
            </a:r>
            <a:r>
              <a:rPr lang="es-ES" b="1" dirty="0">
                <a:ea typeface="Roboto" pitchFamily="2" charset="0"/>
              </a:rPr>
              <a:t>Claro Chile</a:t>
            </a:r>
            <a:r>
              <a:rPr lang="es-ES" dirty="0">
                <a:ea typeface="Roboto" pitchFamily="2" charset="0"/>
              </a:rPr>
              <a:t>.</a:t>
            </a:r>
            <a:endParaRPr lang="es-CL" dirty="0"/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F40BACBB-C44B-A460-6720-E3B4CC87A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235" y="3328477"/>
            <a:ext cx="5693643" cy="674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6 Rectángulo redondeado">
            <a:extLst>
              <a:ext uri="{FF2B5EF4-FFF2-40B4-BE49-F238E27FC236}">
                <a16:creationId xmlns:a16="http://schemas.microsoft.com/office/drawing/2014/main" id="{77802438-37FC-159D-880C-C71EE24C122F}"/>
              </a:ext>
            </a:extLst>
          </p:cNvPr>
          <p:cNvSpPr/>
          <p:nvPr/>
        </p:nvSpPr>
        <p:spPr>
          <a:xfrm>
            <a:off x="1574776" y="4423036"/>
            <a:ext cx="8640960" cy="1008112"/>
          </a:xfrm>
          <a:prstGeom prst="roundRect">
            <a:avLst/>
          </a:prstGeom>
          <a:noFill/>
          <a:ln>
            <a:solidFill>
              <a:srgbClr val="1F9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7 Rectángulo">
            <a:extLst>
              <a:ext uri="{FF2B5EF4-FFF2-40B4-BE49-F238E27FC236}">
                <a16:creationId xmlns:a16="http://schemas.microsoft.com/office/drawing/2014/main" id="{BAED4D0F-AABB-D26F-52DF-FE4EA7BF7F2E}"/>
              </a:ext>
            </a:extLst>
          </p:cNvPr>
          <p:cNvSpPr/>
          <p:nvPr/>
        </p:nvSpPr>
        <p:spPr>
          <a:xfrm>
            <a:off x="1848363" y="4616921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Roboto" pitchFamily="2" charset="0"/>
                <a:ea typeface="Roboto" pitchFamily="2" charset="0"/>
              </a:rPr>
              <a:t>Llamando al </a:t>
            </a:r>
            <a:r>
              <a:rPr lang="es-ES" b="1" dirty="0">
                <a:latin typeface="Roboto" pitchFamily="2" charset="0"/>
                <a:ea typeface="Roboto" pitchFamily="2" charset="0"/>
              </a:rPr>
              <a:t>105</a:t>
            </a:r>
            <a:r>
              <a:rPr lang="es-ES" dirty="0">
                <a:latin typeface="Roboto" pitchFamily="2" charset="0"/>
                <a:ea typeface="Roboto" pitchFamily="2" charset="0"/>
              </a:rPr>
              <a:t>.</a:t>
            </a:r>
            <a:endParaRPr lang="es-CL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5DA51DDF-5D38-4827-EAAC-82BE89A2CDAC}"/>
              </a:ext>
            </a:extLst>
          </p:cNvPr>
          <p:cNvSpPr txBox="1"/>
          <p:nvPr/>
        </p:nvSpPr>
        <p:spPr>
          <a:xfrm>
            <a:off x="3112822" y="1721441"/>
            <a:ext cx="61120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s-ES" dirty="0">
              <a:solidFill>
                <a:schemeClr val="bg1">
                  <a:lumMod val="50000"/>
                </a:schemeClr>
              </a:solidFill>
              <a:latin typeface="Roboto" pitchFamily="2" charset="0"/>
              <a:ea typeface="Roboto" pitchFamily="2" charset="0"/>
            </a:endParaRPr>
          </a:p>
          <a:p>
            <a:pPr algn="just"/>
            <a:r>
              <a:rPr lang="es-ES" b="1" dirty="0">
                <a:ea typeface="Roboto" pitchFamily="2" charset="0"/>
              </a:rPr>
              <a:t>Horario de atención: 24 horas  los 7 días de la semana</a:t>
            </a:r>
            <a:endParaRPr lang="es-CL" b="1" dirty="0">
              <a:ea typeface="Roboto" pitchFamily="2" charset="0"/>
            </a:endParaRPr>
          </a:p>
        </p:txBody>
      </p:sp>
      <p:pic>
        <p:nvPicPr>
          <p:cNvPr id="19" name="Imagen 18" descr="Icono&#10;&#10;Descripción generada automáticamente">
            <a:extLst>
              <a:ext uri="{FF2B5EF4-FFF2-40B4-BE49-F238E27FC236}">
                <a16:creationId xmlns:a16="http://schemas.microsoft.com/office/drawing/2014/main" id="{C40F8702-5607-BE5A-0B80-E27D02802C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6637" y="4599853"/>
            <a:ext cx="727381" cy="72738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0CABE4D-8090-24F9-35DF-D812C61B80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1583" y="2973544"/>
            <a:ext cx="913747" cy="82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62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145240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4. Atención Presencial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1920833-698E-6E67-DB96-EB3BE5B34B9D}"/>
              </a:ext>
            </a:extLst>
          </p:cNvPr>
          <p:cNvSpPr txBox="1"/>
          <p:nvPr/>
        </p:nvSpPr>
        <p:spPr>
          <a:xfrm>
            <a:off x="2834321" y="1473716"/>
            <a:ext cx="65233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2400" dirty="0">
                <a:ea typeface="Roboto" pitchFamily="2" charset="0"/>
              </a:rPr>
              <a:t>El horario de atención de acuerdo a cada sucursal</a:t>
            </a:r>
            <a:endParaRPr lang="es-CL" sz="2400" dirty="0">
              <a:ea typeface="Roboto" pitchFamily="2" charset="0"/>
            </a:endParaRPr>
          </a:p>
        </p:txBody>
      </p:sp>
      <p:sp>
        <p:nvSpPr>
          <p:cNvPr id="5" name="13 Rectángulo redondeado">
            <a:extLst>
              <a:ext uri="{FF2B5EF4-FFF2-40B4-BE49-F238E27FC236}">
                <a16:creationId xmlns:a16="http://schemas.microsoft.com/office/drawing/2014/main" id="{59C5C26D-7389-B75F-CF35-9AD83F09F82A}"/>
              </a:ext>
            </a:extLst>
          </p:cNvPr>
          <p:cNvSpPr/>
          <p:nvPr/>
        </p:nvSpPr>
        <p:spPr>
          <a:xfrm>
            <a:off x="1714560" y="2880378"/>
            <a:ext cx="8640960" cy="1008112"/>
          </a:xfrm>
          <a:prstGeom prst="roundRect">
            <a:avLst/>
          </a:prstGeom>
          <a:noFill/>
          <a:ln>
            <a:solidFill>
              <a:srgbClr val="1F97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14 Rectángulo">
            <a:extLst>
              <a:ext uri="{FF2B5EF4-FFF2-40B4-BE49-F238E27FC236}">
                <a16:creationId xmlns:a16="http://schemas.microsoft.com/office/drawing/2014/main" id="{697D3A26-76D0-1CAF-105B-F76BE5476DFD}"/>
              </a:ext>
            </a:extLst>
          </p:cNvPr>
          <p:cNvSpPr/>
          <p:nvPr/>
        </p:nvSpPr>
        <p:spPr>
          <a:xfrm>
            <a:off x="2022420" y="3089460"/>
            <a:ext cx="7041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ea typeface="Roboto" pitchFamily="2" charset="0"/>
              </a:rPr>
              <a:t>A lo largo de todo Chile en nuestros Centros de Atención Clientes</a:t>
            </a:r>
          </a:p>
          <a:p>
            <a:r>
              <a:rPr lang="es-ES" dirty="0">
                <a:ea typeface="Roboto" pitchFamily="2" charset="0"/>
              </a:rPr>
              <a:t>Para acceder al buscador haz clic </a:t>
            </a:r>
            <a:r>
              <a:rPr lang="es-ES" dirty="0">
                <a:ea typeface="Roboto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aquí </a:t>
            </a:r>
            <a:r>
              <a:rPr lang="es-ES" dirty="0">
                <a:ea typeface="Roboto" pitchFamily="2" charset="0"/>
              </a:rPr>
              <a:t>&gt;.</a:t>
            </a:r>
            <a:endParaRPr lang="es-CL" dirty="0"/>
          </a:p>
        </p:txBody>
      </p:sp>
      <p:pic>
        <p:nvPicPr>
          <p:cNvPr id="7" name="Imagen 6" descr="Un conjunto de letras blancas en un fondo blanco&#10;&#10;Descripción generada automáticamente con confianza media">
            <a:extLst>
              <a:ext uri="{FF2B5EF4-FFF2-40B4-BE49-F238E27FC236}">
                <a16:creationId xmlns:a16="http://schemas.microsoft.com/office/drawing/2014/main" id="{2A5391A9-7850-30E5-CBE7-78C3EF100E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71784" y="3033077"/>
            <a:ext cx="692292" cy="702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829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572349" y="145239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6. Atención Telefónica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096000" y="2047116"/>
            <a:ext cx="52469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>
                <a:ea typeface="Roboto" pitchFamily="2" charset="0"/>
              </a:rPr>
              <a:t>Este canal atiende segmentando por servicio</a:t>
            </a:r>
          </a:p>
          <a:p>
            <a:pPr algn="ctr"/>
            <a:r>
              <a:rPr lang="es-ES" sz="1800" dirty="0">
                <a:ea typeface="Roboto" pitchFamily="2" charset="0"/>
              </a:rPr>
              <a:t>Horario de Atención: 8:00 a 24:00</a:t>
            </a:r>
          </a:p>
          <a:p>
            <a:pPr algn="ctr"/>
            <a:r>
              <a:rPr lang="es-ES" sz="1800" dirty="0">
                <a:ea typeface="Roboto" pitchFamily="2" charset="0"/>
              </a:rPr>
              <a:t>Los clientes pueden contactarnos a través de estos números</a:t>
            </a:r>
            <a:r>
              <a:rPr lang="es-ES" dirty="0">
                <a:ea typeface="Roboto" pitchFamily="2" charset="0"/>
              </a:rPr>
              <a:t>:</a:t>
            </a:r>
          </a:p>
          <a:p>
            <a:pPr algn="ctr"/>
            <a:endParaRPr lang="es-ES" sz="1800" dirty="0">
              <a:ea typeface="Roboto" pitchFamily="2" charset="0"/>
            </a:endParaRPr>
          </a:p>
          <a:p>
            <a:pPr algn="ctr"/>
            <a:endParaRPr lang="es-ES" dirty="0">
              <a:ea typeface="Roboto" pitchFamily="2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19387F0-273E-B261-DF93-D15C9FCF7E6F}"/>
              </a:ext>
            </a:extLst>
          </p:cNvPr>
          <p:cNvSpPr/>
          <p:nvPr/>
        </p:nvSpPr>
        <p:spPr>
          <a:xfrm>
            <a:off x="7735503" y="3559902"/>
            <a:ext cx="2090005" cy="4830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103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DFAEE68-4FF4-D150-026A-25F5AE799D18}"/>
              </a:ext>
            </a:extLst>
          </p:cNvPr>
          <p:cNvSpPr/>
          <p:nvPr/>
        </p:nvSpPr>
        <p:spPr>
          <a:xfrm>
            <a:off x="7730097" y="4193692"/>
            <a:ext cx="2090005" cy="4830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800 171 171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1130A33-3809-A1EA-8FD0-138B0107C97A}"/>
              </a:ext>
            </a:extLst>
          </p:cNvPr>
          <p:cNvSpPr/>
          <p:nvPr/>
        </p:nvSpPr>
        <p:spPr>
          <a:xfrm>
            <a:off x="7730096" y="4839154"/>
            <a:ext cx="2090005" cy="4830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/>
              <a:t>+56 2 258 383 80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C97C9861-74E9-E50C-4C80-C1CBA881C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188" y="2221969"/>
            <a:ext cx="2879406" cy="287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640135B-DA0B-A1C7-903F-71BBBF0F7B20}"/>
              </a:ext>
            </a:extLst>
          </p:cNvPr>
          <p:cNvSpPr txBox="1"/>
          <p:nvPr/>
        </p:nvSpPr>
        <p:spPr>
          <a:xfrm>
            <a:off x="5951621" y="3041003"/>
            <a:ext cx="52469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800" dirty="0">
                <a:ea typeface="Roboto" panose="02000000000000000000" pitchFamily="2" charset="0"/>
                <a:cs typeface="Roboto" panose="02000000000000000000" pitchFamily="2" charset="0"/>
              </a:rPr>
              <a:t>Estos son los canales de atención disponibles para nuestros clientes, si estas leyendo este material es porque serás parte de uno de ellos, mucho éxito en este gran camino. </a:t>
            </a:r>
          </a:p>
          <a:p>
            <a:pPr algn="just"/>
            <a:r>
              <a:rPr lang="es-CL" sz="1800" dirty="0">
                <a:ea typeface="Roboto" panose="02000000000000000000" pitchFamily="2" charset="0"/>
                <a:cs typeface="Roboto" panose="02000000000000000000" pitchFamily="2" charset="0"/>
              </a:rPr>
              <a:t>Y ¡Bienvenido a Claro!</a:t>
            </a:r>
          </a:p>
        </p:txBody>
      </p:sp>
      <p:pic>
        <p:nvPicPr>
          <p:cNvPr id="2" name="Picture 4" descr="D:\rebeca.martinez\Desktop\Talleres\Recursos\Imagenes\Atencion-Servicio-a-Clientes.png">
            <a:extLst>
              <a:ext uri="{FF2B5EF4-FFF2-40B4-BE49-F238E27FC236}">
                <a16:creationId xmlns:a16="http://schemas.microsoft.com/office/drawing/2014/main" id="{E20E30F1-61C8-FF56-E78D-A099F2DEA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161" y="2225938"/>
            <a:ext cx="3357255" cy="3107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101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7265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14-04-2023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11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346854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11750</TotalTime>
  <Words>292</Words>
  <Application>Microsoft Office PowerPoint</Application>
  <PresentationFormat>Panorámica</PresentationFormat>
  <Paragraphs>43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Roboto</vt:lpstr>
      <vt:lpstr>Roboto Bk</vt:lpstr>
      <vt:lpstr>Wingdings</vt:lpstr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Fuentealba Gutierrez Sandra Del C, CLAROCHILE</cp:lastModifiedBy>
  <cp:revision>13</cp:revision>
  <dcterms:created xsi:type="dcterms:W3CDTF">2023-02-20T13:59:36Z</dcterms:created>
  <dcterms:modified xsi:type="dcterms:W3CDTF">2023-04-14T20:27:42Z</dcterms:modified>
</cp:coreProperties>
</file>