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4" r:id="rId2"/>
  </p:sldMasterIdLst>
  <p:sldIdLst>
    <p:sldId id="256" r:id="rId3"/>
    <p:sldId id="259" r:id="rId4"/>
    <p:sldId id="270" r:id="rId5"/>
    <p:sldId id="271" r:id="rId6"/>
    <p:sldId id="269" r:id="rId7"/>
    <p:sldId id="267" r:id="rId8"/>
    <p:sldId id="264" r:id="rId9"/>
    <p:sldId id="266" r:id="rId10"/>
    <p:sldId id="265" r:id="rId11"/>
    <p:sldId id="272" r:id="rId12"/>
    <p:sldId id="273" r:id="rId13"/>
    <p:sldId id="261" r:id="rId14"/>
    <p:sldId id="268" r:id="rId15"/>
    <p:sldId id="263" r:id="rId1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8A7"/>
    <a:srgbClr val="FAAD0A"/>
    <a:srgbClr val="FA3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B7993D-9182-D960-7A78-A4CA58026434}" v="2" dt="2023-04-03T13:28:39.4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5353"/>
  </p:normalViewPr>
  <p:slideViewPr>
    <p:cSldViewPr snapToGrid="0">
      <p:cViewPr varScale="1">
        <p:scale>
          <a:sx n="105" d="100"/>
          <a:sy n="105" d="100"/>
        </p:scale>
        <p:origin x="79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microsoft.com/office/2016/11/relationships/changesInfo" Target="changesInfos/changesInfo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ergara Sandoval Jose Alejandro, CLAROCHILE" userId="S::jose.vergara@clarochile.cl::3d0533c6-ee20-40d3-b206-d198e2d4e017" providerId="AD" clId="Web-{83B7993D-9182-D960-7A78-A4CA58026434}"/>
    <pc:docChg chg="modSld">
      <pc:chgData name="Vergara Sandoval Jose Alejandro, CLAROCHILE" userId="S::jose.vergara@clarochile.cl::3d0533c6-ee20-40d3-b206-d198e2d4e017" providerId="AD" clId="Web-{83B7993D-9182-D960-7A78-A4CA58026434}" dt="2023-04-03T13:28:39.479" v="1" actId="1076"/>
      <pc:docMkLst>
        <pc:docMk/>
      </pc:docMkLst>
      <pc:sldChg chg="modSp">
        <pc:chgData name="Vergara Sandoval Jose Alejandro, CLAROCHILE" userId="S::jose.vergara@clarochile.cl::3d0533c6-ee20-40d3-b206-d198e2d4e017" providerId="AD" clId="Web-{83B7993D-9182-D960-7A78-A4CA58026434}" dt="2023-04-03T13:28:39.479" v="1" actId="1076"/>
        <pc:sldMkLst>
          <pc:docMk/>
          <pc:sldMk cId="3003963940" sldId="259"/>
        </pc:sldMkLst>
        <pc:spChg chg="mod">
          <ac:chgData name="Vergara Sandoval Jose Alejandro, CLAROCHILE" userId="S::jose.vergara@clarochile.cl::3d0533c6-ee20-40d3-b206-d198e2d4e017" providerId="AD" clId="Web-{83B7993D-9182-D960-7A78-A4CA58026434}" dt="2023-04-03T13:28:39.479" v="1" actId="1076"/>
          <ac:spMkLst>
            <pc:docMk/>
            <pc:sldMk cId="3003963940" sldId="259"/>
            <ac:spMk id="17" creationId="{61C01430-A627-2F91-7603-A98ECF0E70B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03-04-2023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‹#›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03-04-2023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‹#›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FC9E449-3D0A-AD3D-E747-7363BC08A6C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03-04-2023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‹#›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03-04-2023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‹#›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7FEBD04-72D0-76DE-D31A-582534F03AE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03-04-2023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‹#›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</a:t>
            </a:r>
            <a:r>
              <a:rPr lang="es-CL" sz="5400" dirty="0">
                <a:solidFill>
                  <a:srgbClr val="FAAD0A"/>
                </a:solidFill>
              </a:rPr>
              <a:t>Es tiempo de </a:t>
            </a:r>
            <a:r>
              <a:rPr lang="es-CL" sz="5400" b="1" dirty="0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 dirty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 dirty="0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03-04-2023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‹#›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03-04-2023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heme" Target="../theme/theme2.xml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03-04-2023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7" r:id="rId5"/>
    <p:sldLayoutId id="2147483653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03-04-2023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‹#›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1" y="0"/>
            <a:ext cx="6720839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8239D8D-EC62-4226-4469-95052AC17C5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67143" y="5741312"/>
            <a:ext cx="3382286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653143" y="3118757"/>
            <a:ext cx="3494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Facturación </a:t>
            </a:r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Ciclos de facturación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68E387C-473F-ED02-8F12-2A1D69799063}"/>
              </a:ext>
            </a:extLst>
          </p:cNvPr>
          <p:cNvSpPr txBox="1"/>
          <p:nvPr/>
        </p:nvSpPr>
        <p:spPr>
          <a:xfrm>
            <a:off x="774192" y="5183508"/>
            <a:ext cx="10664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Todos los clientes nuevos que contraten servicios hogar serán ingresados en los ciclos anteriormente mencionados según instalación de fecha del servicio </a:t>
            </a:r>
            <a:endParaRPr lang="es-CL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FA2F3F7-DA53-03BB-3998-696A6007BB67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Ciclos Nuevos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75E63CB6-68CD-8EC0-B8D1-32EFDF1E88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273" y="1559430"/>
            <a:ext cx="11212490" cy="121937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31FBF7E-8154-7DA4-40C7-CA2CBD5BB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221" y="3244618"/>
            <a:ext cx="11231542" cy="1276528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61C01430-A627-2F91-7603-A98ECF0E70B4}"/>
              </a:ext>
            </a:extLst>
          </p:cNvPr>
          <p:cNvSpPr txBox="1"/>
          <p:nvPr/>
        </p:nvSpPr>
        <p:spPr>
          <a:xfrm>
            <a:off x="598745" y="1138981"/>
            <a:ext cx="106649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HFC/FTTH</a:t>
            </a:r>
            <a:endParaRPr lang="es-CL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47521A1A-AA92-C2E9-65BC-F3AB308415A0}"/>
              </a:ext>
            </a:extLst>
          </p:cNvPr>
          <p:cNvSpPr txBox="1"/>
          <p:nvPr/>
        </p:nvSpPr>
        <p:spPr>
          <a:xfrm>
            <a:off x="500423" y="2936841"/>
            <a:ext cx="106649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Ejemplos</a:t>
            </a:r>
            <a:endParaRPr lang="es-CL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96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Ciclos de facturación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68E387C-473F-ED02-8F12-2A1D69799063}"/>
              </a:ext>
            </a:extLst>
          </p:cNvPr>
          <p:cNvSpPr txBox="1"/>
          <p:nvPr/>
        </p:nvSpPr>
        <p:spPr>
          <a:xfrm>
            <a:off x="604434" y="1162622"/>
            <a:ext cx="10664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Ciclos antiguos : 40 / 90 / 20 /60</a:t>
            </a:r>
          </a:p>
          <a:p>
            <a:pPr algn="just"/>
            <a:r>
              <a:rPr lang="es-CL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Ciclos de repaso 4x-1 / 4x-2 / 9x-1 / 2x-1</a:t>
            </a:r>
            <a:endParaRPr lang="es-CL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FA2F3F7-DA53-03BB-3998-696A6007BB67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Ciclos Antiguos y de repaso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3B847B3-BFFF-0F7D-5E6D-86E18F7A7E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334" y="2001165"/>
            <a:ext cx="11155332" cy="325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358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B64141E-B5D5-D77F-9939-1B15081CF4A6}"/>
              </a:ext>
            </a:extLst>
          </p:cNvPr>
          <p:cNvSpPr txBox="1"/>
          <p:nvPr/>
        </p:nvSpPr>
        <p:spPr>
          <a:xfrm>
            <a:off x="653143" y="3118757"/>
            <a:ext cx="3494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Recaudadores</a:t>
            </a:r>
          </a:p>
        </p:txBody>
      </p:sp>
    </p:spTree>
    <p:extLst>
      <p:ext uri="{BB962C8B-B14F-4D97-AF65-F5344CB8AC3E}">
        <p14:creationId xmlns:p14="http://schemas.microsoft.com/office/powerpoint/2010/main" val="1242658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Recaudadores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467FD42-A884-875D-EBC8-41E7DE27E9E4}"/>
              </a:ext>
            </a:extLst>
          </p:cNvPr>
          <p:cNvSpPr txBox="1"/>
          <p:nvPr/>
        </p:nvSpPr>
        <p:spPr>
          <a:xfrm>
            <a:off x="1285865" y="1242316"/>
            <a:ext cx="2920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Pago Efectivo</a:t>
            </a:r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3F51456-5F24-5793-DFF5-438F41890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2916" y="1971160"/>
            <a:ext cx="2686425" cy="319132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FD137B3-371F-3E8E-FDAF-7ABD5DADA8C2}"/>
              </a:ext>
            </a:extLst>
          </p:cNvPr>
          <p:cNvSpPr txBox="1"/>
          <p:nvPr/>
        </p:nvSpPr>
        <p:spPr>
          <a:xfrm>
            <a:off x="6566888" y="1180105"/>
            <a:ext cx="31508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Pago online</a:t>
            </a:r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AEAE9E5-9875-7319-9D58-4B87E63EE6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0316" y="1896032"/>
            <a:ext cx="3277425" cy="3418289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1E3E3654-8B18-CCD1-E577-A119D3601415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Formas y lugares de pago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32A3F1A-8FD6-E37A-F71C-C6AE6B4FEEA4}"/>
              </a:ext>
            </a:extLst>
          </p:cNvPr>
          <p:cNvSpPr txBox="1"/>
          <p:nvPr/>
        </p:nvSpPr>
        <p:spPr>
          <a:xfrm>
            <a:off x="604434" y="5461796"/>
            <a:ext cx="9866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Solo necesitas el numero de RUT del titular para pagar.</a:t>
            </a:r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89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B64141E-B5D5-D77F-9939-1B15081CF4A6}"/>
              </a:ext>
            </a:extLst>
          </p:cNvPr>
          <p:cNvSpPr txBox="1"/>
          <p:nvPr/>
        </p:nvSpPr>
        <p:spPr>
          <a:xfrm>
            <a:off x="653143" y="3118757"/>
            <a:ext cx="34943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Descuento Churn</a:t>
            </a:r>
          </a:p>
        </p:txBody>
      </p:sp>
    </p:spTree>
    <p:extLst>
      <p:ext uri="{BB962C8B-B14F-4D97-AF65-F5344CB8AC3E}">
        <p14:creationId xmlns:p14="http://schemas.microsoft.com/office/powerpoint/2010/main" val="3875835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Descuento Churn Hogar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Subtítulo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467FD42-A884-875D-EBC8-41E7DE27E9E4}"/>
              </a:ext>
            </a:extLst>
          </p:cNvPr>
          <p:cNvSpPr txBox="1"/>
          <p:nvPr/>
        </p:nvSpPr>
        <p:spPr>
          <a:xfrm>
            <a:off x="505968" y="1315202"/>
            <a:ext cx="683666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Calibri" panose="020F0502020204030204" pitchFamily="34" charset="0"/>
                <a:cs typeface="Calibri" panose="020F0502020204030204" pitchFamily="34" charset="0"/>
              </a:rPr>
              <a:t>¿Para quienes aplica? </a:t>
            </a:r>
          </a:p>
          <a:p>
            <a:pPr algn="just"/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CL" sz="1400" dirty="0">
                <a:latin typeface="Calibri" panose="020F0502020204030204" pitchFamily="34" charset="0"/>
                <a:cs typeface="Calibri" panose="020F0502020204030204" pitchFamily="34" charset="0"/>
              </a:rPr>
              <a:t>Aplicara para clientes que cumplen 30 a 90 días de morosidad, desde la fecha de vencimiento, se asigna a campaña Churn otorgándole un descuento para que regularice su deuda, con la finalidad de que mantenga servicio activo en la compañía.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DE6E22-1533-6D1E-20F9-AC0686500215}"/>
              </a:ext>
            </a:extLst>
          </p:cNvPr>
          <p:cNvSpPr txBox="1"/>
          <p:nvPr/>
        </p:nvSpPr>
        <p:spPr>
          <a:xfrm>
            <a:off x="505968" y="3171814"/>
            <a:ext cx="7202424" cy="1290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Como se opta al descuento?</a:t>
            </a: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Cliente recibe llamada donde se informa de descuento para que pueda cancelar su boleta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Cliente recibe SMS donde se informa de descuento para que pueda cancelar su boleta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Cliente recibe oferta donde se informa de descuento para que pueda cancelar su boleta </a:t>
            </a:r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39782E1-367B-45E4-6049-585833F4B97C}"/>
              </a:ext>
            </a:extLst>
          </p:cNvPr>
          <p:cNvSpPr txBox="1"/>
          <p:nvPr/>
        </p:nvSpPr>
        <p:spPr>
          <a:xfrm>
            <a:off x="8513063" y="3817043"/>
            <a:ext cx="2423160" cy="2013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CL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 de SMS enviado a cliente:</a:t>
            </a:r>
          </a:p>
          <a:p>
            <a:pPr algn="just">
              <a:spcAft>
                <a:spcPts val="800"/>
              </a:spcAft>
            </a:pPr>
            <a:r>
              <a:rPr lang="es-C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“Aproveche esta oportunidad </a:t>
            </a:r>
          </a:p>
          <a:p>
            <a:pPr algn="just">
              <a:spcAft>
                <a:spcPts val="800"/>
              </a:spcAft>
            </a:pPr>
            <a:r>
              <a:rPr lang="es-C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pague su deuda en Claro </a:t>
            </a:r>
          </a:p>
          <a:p>
            <a:pPr algn="just">
              <a:spcAft>
                <a:spcPts val="800"/>
              </a:spcAft>
            </a:pPr>
            <a:r>
              <a:rPr lang="es-C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Servicio hogar antes del</a:t>
            </a:r>
          </a:p>
          <a:p>
            <a:pPr algn="just">
              <a:spcAft>
                <a:spcPts val="800"/>
              </a:spcAft>
            </a:pPr>
            <a:r>
              <a:rPr lang="es-C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22/02/20xx hasta un 50% </a:t>
            </a:r>
          </a:p>
          <a:p>
            <a:pPr algn="just">
              <a:spcAft>
                <a:spcPts val="800"/>
              </a:spcAft>
            </a:pPr>
            <a:r>
              <a:rPr lang="es-C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descuento llame </a:t>
            </a:r>
          </a:p>
          <a:p>
            <a:pPr algn="just">
              <a:spcAft>
                <a:spcPts val="800"/>
              </a:spcAft>
            </a:pPr>
            <a:r>
              <a:rPr lang="es-C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 02-xxxxxxxx”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A4AC664-F83C-465A-B727-C1AE900BB3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2665" y="1379742"/>
            <a:ext cx="1903957" cy="190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46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¿Como identificar un cliente Churn?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7164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Legado de Cobranza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F19D9A9-199F-405B-18E3-5D1D344DD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434" y="1309818"/>
            <a:ext cx="6517268" cy="4218422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9DCFCC77-BDFA-D054-BB22-9CB211FB289C}"/>
              </a:ext>
            </a:extLst>
          </p:cNvPr>
          <p:cNvSpPr txBox="1"/>
          <p:nvPr/>
        </p:nvSpPr>
        <p:spPr>
          <a:xfrm>
            <a:off x="7818120" y="1582341"/>
            <a:ext cx="352479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Cobranza tiene disponible un link para visualizar el estado del cliente donde se puede identificar:</a:t>
            </a: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Clientes considerados en campañas churn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Empresa de cobranza que esta asociada la regularización de la deuda  </a:t>
            </a:r>
            <a:endParaRPr lang="es-CL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101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B64141E-B5D5-D77F-9939-1B15081CF4A6}"/>
              </a:ext>
            </a:extLst>
          </p:cNvPr>
          <p:cNvSpPr txBox="1"/>
          <p:nvPr/>
        </p:nvSpPr>
        <p:spPr>
          <a:xfrm>
            <a:off x="653142" y="3118757"/>
            <a:ext cx="37451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Repactación</a:t>
            </a:r>
          </a:p>
        </p:txBody>
      </p:sp>
    </p:spTree>
    <p:extLst>
      <p:ext uri="{BB962C8B-B14F-4D97-AF65-F5344CB8AC3E}">
        <p14:creationId xmlns:p14="http://schemas.microsoft.com/office/powerpoint/2010/main" val="1665400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Políticas de repactación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Subtítulo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640135B-DA0B-A1C7-903F-71BBBF0F7B20}"/>
              </a:ext>
            </a:extLst>
          </p:cNvPr>
          <p:cNvSpPr txBox="1"/>
          <p:nvPr/>
        </p:nvSpPr>
        <p:spPr>
          <a:xfrm>
            <a:off x="728472" y="1471700"/>
            <a:ext cx="1022604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Repactación:</a:t>
            </a:r>
            <a:r>
              <a:rPr lang="es-ES" sz="1400" dirty="0">
                <a:latin typeface="Calibri" panose="020F0502020204030204" pitchFamily="34" charset="0"/>
                <a:cs typeface="Calibri" panose="020F0502020204030204" pitchFamily="34" charset="0"/>
              </a:rPr>
              <a:t>Es un ofrecimiento voluntario de la empresa, para ayudar al deudor a cumplir con sus obligaciones (deudas) Para ello se ofrecen nuevas condiciones.</a:t>
            </a:r>
            <a:endParaRPr lang="es-CL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CL" b="0" i="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Condiciones</a:t>
            </a:r>
          </a:p>
          <a:p>
            <a:pPr algn="just"/>
            <a:endParaRPr lang="es-CL" b="0" i="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Aplica para clientes Morosos, con 16 o más días de morosidad.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Deuda debe ser mayor a $3.000.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Cliente debe abonar 50% de la deuda.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La solicitud debe ser realizada por el titular del servicio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Repactación aplica sólo para servicios vigentes.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Aplica solo para segmento persona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Debe tener un mínimo de 6 pagos realizados, para optar a repactación.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El cliente puede realizar una repactación, 1 vez por año calendario.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Saldo se repacta en 3 cuotas.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Cliente con repactación vigente, no puede volver a repactar.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Monto inicial no debe superar los $300.000, de ser mayor, solicitar excepción a cobranza externa</a:t>
            </a:r>
            <a:r>
              <a:rPr lang="es-ES" sz="16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9012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¿Como se realiza la repactación?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Subtítulo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640135B-DA0B-A1C7-903F-71BBBF0F7B20}"/>
              </a:ext>
            </a:extLst>
          </p:cNvPr>
          <p:cNvSpPr txBox="1"/>
          <p:nvPr/>
        </p:nvSpPr>
        <p:spPr>
          <a:xfrm>
            <a:off x="653418" y="1944736"/>
            <a:ext cx="62743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+mj-lt"/>
              <a:buAutoNum type="arabicPeriod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Abono de 50% para activación de servicio. Se debe pagar en 1 día hábil, de lo contrario, se anulará la solicitud. Si lo solicita </a:t>
            </a:r>
            <a:r>
              <a:rPr lang="es-ES" sz="1400" b="0" i="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Call</a:t>
            </a: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Center no podrá pagarlo el mismo día de la solicitud.</a:t>
            </a:r>
          </a:p>
          <a:p>
            <a:pPr marL="342900" indent="-342900" algn="l">
              <a:buFont typeface="+mj-lt"/>
              <a:buAutoNum type="arabicPeriod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1º cuota de repactación en facturación siguiente (+boleta correspondiente al mes).</a:t>
            </a:r>
          </a:p>
          <a:p>
            <a:pPr marL="342900" indent="-342900" algn="l">
              <a:buFont typeface="+mj-lt"/>
              <a:buAutoNum type="arabicPeriod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2º cuota de repactación en facturación siguiente a la 1º boleta (+ la boleta correspondiente al mes).</a:t>
            </a:r>
          </a:p>
          <a:p>
            <a:pPr marL="342900" indent="-342900" algn="l">
              <a:buFont typeface="+mj-lt"/>
              <a:buAutoNum type="arabicPeriod"/>
            </a:pPr>
            <a:r>
              <a:rPr lang="es-ES" sz="1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3º cuota de repactación en facturación siguiente a la 2º boleta (+ la boleta correspondiente al mes).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F186BDC-0A58-3FC5-2ED4-0E7CF58221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6726" y="3302922"/>
            <a:ext cx="4589621" cy="3072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4244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72656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03-04-2023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14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7807</TotalTime>
  <Words>512</Words>
  <Application>Microsoft Office PowerPoint</Application>
  <PresentationFormat>Widescreen</PresentationFormat>
  <Paragraphs>67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Tema de Office</vt:lpstr>
      <vt:lpstr>Diseño personalizado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Nicolas Henriquez</cp:lastModifiedBy>
  <cp:revision>16</cp:revision>
  <dcterms:created xsi:type="dcterms:W3CDTF">2023-02-20T13:59:36Z</dcterms:created>
  <dcterms:modified xsi:type="dcterms:W3CDTF">2023-04-03T13:28:42Z</dcterms:modified>
</cp:coreProperties>
</file>