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73" r:id="rId5"/>
    <p:sldId id="262" r:id="rId6"/>
    <p:sldId id="274" r:id="rId7"/>
  </p:sldIdLst>
  <p:sldSz cx="6858000" cy="9906000" type="A4"/>
  <p:notesSz cx="6858000" cy="9144000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218"/>
    <p:restoredTop sz="94588"/>
  </p:normalViewPr>
  <p:slideViewPr>
    <p:cSldViewPr snapToGrid="0" snapToObjects="1">
      <p:cViewPr varScale="1">
        <p:scale>
          <a:sx n="45" d="100"/>
          <a:sy n="45" d="100"/>
        </p:scale>
        <p:origin x="20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bel Rebolledo" userId="26e33271-f929-48bb-9145-a72a53372d18" providerId="ADAL" clId="{8435FC92-B39F-477A-A17B-1F8E1294C181}"/>
    <pc:docChg chg="modSld">
      <pc:chgData name="Anabel Rebolledo" userId="26e33271-f929-48bb-9145-a72a53372d18" providerId="ADAL" clId="{8435FC92-B39F-477A-A17B-1F8E1294C181}" dt="2026-01-22T12:30:48.503" v="55" actId="20577"/>
      <pc:docMkLst>
        <pc:docMk/>
      </pc:docMkLst>
      <pc:sldChg chg="modSp mod">
        <pc:chgData name="Anabel Rebolledo" userId="26e33271-f929-48bb-9145-a72a53372d18" providerId="ADAL" clId="{8435FC92-B39F-477A-A17B-1F8E1294C181}" dt="2026-01-22T12:29:50.026" v="27" actId="20577"/>
        <pc:sldMkLst>
          <pc:docMk/>
          <pc:sldMk cId="3172505981" sldId="259"/>
        </pc:sldMkLst>
        <pc:graphicFrameChg chg="modGraphic">
          <ac:chgData name="Anabel Rebolledo" userId="26e33271-f929-48bb-9145-a72a53372d18" providerId="ADAL" clId="{8435FC92-B39F-477A-A17B-1F8E1294C181}" dt="2026-01-22T12:29:50.026" v="27" actId="20577"/>
          <ac:graphicFrameMkLst>
            <pc:docMk/>
            <pc:sldMk cId="3172505981" sldId="259"/>
            <ac:graphicFrameMk id="21" creationId="{20B31E9A-C5E3-A847-B68D-F77930ED1FB0}"/>
          </ac:graphicFrameMkLst>
        </pc:graphicFrameChg>
      </pc:sldChg>
      <pc:sldChg chg="modSp mod">
        <pc:chgData name="Anabel Rebolledo" userId="26e33271-f929-48bb-9145-a72a53372d18" providerId="ADAL" clId="{8435FC92-B39F-477A-A17B-1F8E1294C181}" dt="2026-01-22T12:30:48.503" v="55" actId="20577"/>
        <pc:sldMkLst>
          <pc:docMk/>
          <pc:sldMk cId="1763300193" sldId="262"/>
        </pc:sldMkLst>
        <pc:graphicFrameChg chg="modGraphic">
          <ac:chgData name="Anabel Rebolledo" userId="26e33271-f929-48bb-9145-a72a53372d18" providerId="ADAL" clId="{8435FC92-B39F-477A-A17B-1F8E1294C181}" dt="2026-01-22T12:30:48.503" v="55" actId="20577"/>
          <ac:graphicFrameMkLst>
            <pc:docMk/>
            <pc:sldMk cId="1763300193" sldId="262"/>
            <ac:graphicFrameMk id="26" creationId="{77B060B3-0985-514F-9FE2-ADFCDA8EA89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E72F0F12-4EEC-5C4B-8AE0-D24985C7D68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B4CD45B-711D-5746-AD18-B7A64CCE5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C3FCB24-5CA1-364F-A062-BD7031BAC7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8A13C11B-DD1E-A245-AE41-B5E0E4AE10A6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0F4BA6B-CC1A-0149-AD75-16C7C0565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1048D0D-0DF2-154F-BD67-91E80CDF67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56F44B0-2768-C84D-A5E9-98638D8B577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22-01-2026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E932E776-655D-B043-A2B7-E484B92BE0D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8E4AE2F-DB98-0140-ADE1-2A6E20E8CEF0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1E472CFD-5CF7-F44B-BC93-89A68205D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14914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NOMBRE ALUMNO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CANAL</a:t>
                      </a:r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FECHA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TRAINER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AB3CC09C-2D74-3144-9A5D-31B90F2DD764}"/>
              </a:ext>
            </a:extLst>
          </p:cNvPr>
          <p:cNvSpPr txBox="1"/>
          <p:nvPr/>
        </p:nvSpPr>
        <p:spPr>
          <a:xfrm>
            <a:off x="1308562" y="4691390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id="{5AE3E100-C22A-8042-BF3F-2273FE972EE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195A55A-759C-FA49-A45E-5D5DDA4B34D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88712F2-BB84-D54B-9D7F-62E2B918000D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05B6E56-5A0B-464A-9F47-83AA2CBEE765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C5A2A8E5-672D-2A44-AE7D-7C9BC4662A4D}"/>
              </a:ext>
            </a:extLst>
          </p:cNvPr>
          <p:cNvSpPr txBox="1"/>
          <p:nvPr/>
        </p:nvSpPr>
        <p:spPr>
          <a:xfrm>
            <a:off x="480850" y="128625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693F0E4C-A9EC-7F4B-BC7B-3ECFF068EEA3}"/>
              </a:ext>
            </a:extLst>
          </p:cNvPr>
          <p:cNvSpPr txBox="1"/>
          <p:nvPr/>
        </p:nvSpPr>
        <p:spPr>
          <a:xfrm>
            <a:off x="370729" y="1720856"/>
            <a:ext cx="62187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CLARO utilizando las herramientas de apoyo.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F6B3B2C-1F9B-EA4D-9AA3-0383C195E329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Clarochile.cl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7D3A99EB-7507-3B48-A92F-419A21E646E7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20B31E9A-C5E3-A847-B68D-F77930ED1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413080"/>
              </p:ext>
            </p:extLst>
          </p:nvPr>
        </p:nvGraphicFramePr>
        <p:xfrm>
          <a:off x="407742" y="2229772"/>
          <a:ext cx="6042515" cy="503731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75683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285681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526277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LAS CARACTERÍSTICAS COMERCIALES DEL SIGUIENTE LISTADO, SEGÚN EL PLAN COMERCIAL VIGENTE O CLAROCHILE.CL</a:t>
                      </a:r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strike="noStrike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Dos características </a:t>
                      </a:r>
                      <a:r>
                        <a:rPr lang="es-CL" sz="1400" strike="noStrike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 </a:t>
                      </a:r>
                      <a:r>
                        <a:rPr lang="es-CL" sz="1400" strike="noStrike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Claro Drive</a:t>
                      </a:r>
                      <a:endParaRPr lang="es-CL" sz="1400" strike="noStrike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Indicar tres equipos de marcas diferentes de Claro UP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61033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argumentos de venta de pertenecer a Claro como cliente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 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Normal del plan Max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5 modelos del catálogo de equipos móviles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4.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</a:tbl>
          </a:graphicData>
        </a:graphic>
      </p:graphicFrame>
      <p:sp>
        <p:nvSpPr>
          <p:cNvPr id="22" name="CuadroTexto 21">
            <a:extLst>
              <a:ext uri="{FF2B5EF4-FFF2-40B4-BE49-F238E27FC236}">
                <a16:creationId xmlns:a16="http://schemas.microsoft.com/office/drawing/2014/main" id="{FD7849A2-4DC8-9646-B2C5-3B4B9A71C629}"/>
              </a:ext>
            </a:extLst>
          </p:cNvPr>
          <p:cNvSpPr txBox="1"/>
          <p:nvPr/>
        </p:nvSpPr>
        <p:spPr>
          <a:xfrm>
            <a:off x="467134" y="1627980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MÓVIL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5124C57-6D36-D642-B906-8DE430402935}"/>
              </a:ext>
            </a:extLst>
          </p:cNvPr>
          <p:cNvSpPr txBox="1"/>
          <p:nvPr/>
        </p:nvSpPr>
        <p:spPr>
          <a:xfrm>
            <a:off x="306900" y="8068794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DA1FA22-20E5-D749-9A4F-7CE552E5D590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A1EB250-EDEC-F44B-84B3-7D764B3781FB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67AC111-6BB5-F945-9844-0CC8C32E168D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250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C63DA5EC-0001-A849-9F04-BE8C8AEE4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795268"/>
              </p:ext>
            </p:extLst>
          </p:nvPr>
        </p:nvGraphicFramePr>
        <p:xfrm>
          <a:off x="358313" y="1218700"/>
          <a:ext cx="6141373" cy="734414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89195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249419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1010808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 ACUERDO A LOS SIGUIENTES CASOS, INDICA UN PLAN CLARO QUE RECOMENDARIAS AL CLIENTE PARA PORTAR SU NÚMERO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Movistar Ultra Libre 5G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algn="just"/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Plataformas IA ¡Gratis por hasta un año!, 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Suscripción Premium 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Perplexity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Pro, 45.000 créditos en 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Freepik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 Gigas libres en alta velocidad</a:t>
                      </a:r>
                    </a:p>
                    <a:p>
                      <a:pPr algn="just"/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Redes sociales libres Minutos libres (*) y 1.000 SMS</a:t>
                      </a:r>
                    </a:p>
                    <a:p>
                      <a:pPr algn="just"/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Roaming: Datos ilimitados por 21 días. Cargo fijo: $20.990</a:t>
                      </a:r>
                      <a:endParaRPr lang="es-CL" sz="1400" b="0" i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Entel 150 GB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cobertura satelital, 200 SMS satelitales con tu equipo compatible, 150 Gigas de navegación, habla has 1.000 Minutos, redes sociales y música libres y compatible con </a:t>
                      </a:r>
                      <a:r>
                        <a:rPr lang="es-CL" sz="1400" b="0" kern="1200" dirty="0" err="1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eSIM</a:t>
                      </a: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. </a:t>
                      </a:r>
                      <a:r>
                        <a:rPr lang="es-E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Cargo fijo: $12.990</a:t>
                      </a: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2988156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Wom Gigas Libres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 llevar este plan puedes seleccionar uno de estos servicios gratis por 6 meses: Amazon prime standard, Norton standard o Zapping Nacional. 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Gigas libres significa que todo el tráfico generado al utilizar redes sociales como Instagram, Facebook, WhatsApp, Snapchat, X, 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Telegram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 Spotify.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minutos libres para hacer las llamadas que necesites hasta 300 destinatarios. Con nuestro servicio de </a:t>
                      </a:r>
                      <a:r>
                        <a:rPr lang="es-ES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roaming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tendrás una cuota mensual de 5 Giga mas WhatsApp libre. </a:t>
                      </a:r>
                      <a:r>
                        <a:rPr lang="es-E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Cargo fijo: $25.990</a:t>
                      </a: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568AD60A-32F9-F143-B3B2-67B421E19CB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BB7F0DA-CCB9-9949-BBE8-7F0DA70B3B5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E231342-01B5-EE41-9943-8C47374F46DE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CFEE4F-91A0-BD72-1FC2-FFD83781344D}"/>
              </a:ext>
            </a:extLst>
          </p:cNvPr>
          <p:cNvSpPr txBox="1"/>
          <p:nvPr/>
        </p:nvSpPr>
        <p:spPr>
          <a:xfrm>
            <a:off x="306900" y="8866219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a 25">
            <a:extLst>
              <a:ext uri="{FF2B5EF4-FFF2-40B4-BE49-F238E27FC236}">
                <a16:creationId xmlns:a16="http://schemas.microsoft.com/office/drawing/2014/main" id="{77B060B3-0985-514F-9FE2-ADFCDA8EA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285094"/>
              </p:ext>
            </p:extLst>
          </p:nvPr>
        </p:nvGraphicFramePr>
        <p:xfrm>
          <a:off x="466995" y="1875461"/>
          <a:ext cx="6149107" cy="345144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1965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230322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  <a:gridCol w="1242625">
                  <a:extLst>
                    <a:ext uri="{9D8B030D-6E8A-4147-A177-3AD203B41FA5}">
                      <a16:colId xmlns:a16="http://schemas.microsoft.com/office/drawing/2014/main" val="850394267"/>
                    </a:ext>
                  </a:extLst>
                </a:gridCol>
                <a:gridCol w="1156503">
                  <a:extLst>
                    <a:ext uri="{9D8B030D-6E8A-4147-A177-3AD203B41FA5}">
                      <a16:colId xmlns:a16="http://schemas.microsoft.com/office/drawing/2014/main" val="2506481568"/>
                    </a:ext>
                  </a:extLst>
                </a:gridCol>
              </a:tblGrid>
              <a:tr h="924053">
                <a:tc gridSpan="4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LA CARACTERÍSTICA DE CADA EQUIPO SEGÚN LA ESPECIFICACIÓN ENTREGADA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ESPECIFICACIÓN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639259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Pulgadas de la Pantalla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Memoria RAM 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Sistema operativo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Capacidad de almacenamiento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41222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Pixeles de </a:t>
                      </a:r>
                      <a:r>
                        <a:rPr lang="es-CL" sz="1400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cámara frontal 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211743"/>
                  </a:ext>
                </a:extLst>
              </a:tr>
            </a:tbl>
          </a:graphicData>
        </a:graphic>
      </p:graphicFrame>
      <p:sp>
        <p:nvSpPr>
          <p:cNvPr id="27" name="Elipse 26">
            <a:extLst>
              <a:ext uri="{FF2B5EF4-FFF2-40B4-BE49-F238E27FC236}">
                <a16:creationId xmlns:a16="http://schemas.microsoft.com/office/drawing/2014/main" id="{7F5AF024-57F1-884C-9CDC-F53C0E4E7E0B}"/>
              </a:ext>
            </a:extLst>
          </p:cNvPr>
          <p:cNvSpPr/>
          <p:nvPr/>
        </p:nvSpPr>
        <p:spPr>
          <a:xfrm>
            <a:off x="1056917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1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EFFB6DC2-6AAF-314F-B510-15D865A94804}"/>
              </a:ext>
            </a:extLst>
          </p:cNvPr>
          <p:cNvSpPr/>
          <p:nvPr/>
        </p:nvSpPr>
        <p:spPr>
          <a:xfrm>
            <a:off x="3348379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2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642C08A2-88BA-A343-A0CE-50836CC0021B}"/>
              </a:ext>
            </a:extLst>
          </p:cNvPr>
          <p:cNvSpPr/>
          <p:nvPr/>
        </p:nvSpPr>
        <p:spPr>
          <a:xfrm>
            <a:off x="5639841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3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D1C3178-8071-AE4A-BFA0-F6016CF05130}"/>
              </a:ext>
            </a:extLst>
          </p:cNvPr>
          <p:cNvSpPr txBox="1"/>
          <p:nvPr/>
        </p:nvSpPr>
        <p:spPr>
          <a:xfrm>
            <a:off x="474598" y="8477753"/>
            <a:ext cx="16491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Samsung A56 5G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B0AEE5B-A44D-274D-A650-1ED97CC35629}"/>
              </a:ext>
            </a:extLst>
          </p:cNvPr>
          <p:cNvSpPr txBox="1"/>
          <p:nvPr/>
        </p:nvSpPr>
        <p:spPr>
          <a:xfrm>
            <a:off x="5101444" y="8613020"/>
            <a:ext cx="1132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iPhone 16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24ABF076-A2B2-9445-9256-A450A8A68C36}"/>
              </a:ext>
            </a:extLst>
          </p:cNvPr>
          <p:cNvSpPr/>
          <p:nvPr/>
        </p:nvSpPr>
        <p:spPr>
          <a:xfrm>
            <a:off x="2958980" y="8562570"/>
            <a:ext cx="10422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Honor X6B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B39F6CA-BCBA-334B-8AD1-3EE4126609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31A44D2-B256-DB43-97ED-26564C3D247A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933773A-73DF-FA40-AF69-224EDEEA2EE9}"/>
              </a:ext>
            </a:extLst>
          </p:cNvPr>
          <p:cNvSpPr txBox="1"/>
          <p:nvPr/>
        </p:nvSpPr>
        <p:spPr>
          <a:xfrm>
            <a:off x="2100915" y="1407801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90B99C95-B910-094B-97A5-D3ADAD73BE04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1194F3-CFC0-264C-B106-5CCD7F66B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842" y="6179742"/>
            <a:ext cx="2017990" cy="2587167"/>
          </a:xfrm>
          <a:prstGeom prst="rect">
            <a:avLst/>
          </a:prstGeom>
        </p:spPr>
      </p:pic>
      <p:pic>
        <p:nvPicPr>
          <p:cNvPr id="1026" name="Picture 2" descr="Parte trasera de un iPhone 16 rosado con sistema avanzado de dos cámaras y parte frontal con diseño todo pantalla, Dynamic Island y pantalla con borde delgado negro.">
            <a:extLst>
              <a:ext uri="{FF2B5EF4-FFF2-40B4-BE49-F238E27FC236}">
                <a16:creationId xmlns:a16="http://schemas.microsoft.com/office/drawing/2014/main" id="{215D69B4-33FA-ED9C-E7C6-E3535BD8D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5F5F7"/>
              </a:clrFrom>
              <a:clrTo>
                <a:srgbClr val="F5F5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48" r="26020"/>
          <a:stretch>
            <a:fillRect/>
          </a:stretch>
        </p:blipFill>
        <p:spPr bwMode="auto">
          <a:xfrm>
            <a:off x="4463276" y="5747600"/>
            <a:ext cx="2480888" cy="345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mpra Galaxy A56 5G Awesome Olive 128 GB | Samsung Chile">
            <a:extLst>
              <a:ext uri="{FF2B5EF4-FFF2-40B4-BE49-F238E27FC236}">
                <a16:creationId xmlns:a16="http://schemas.microsoft.com/office/drawing/2014/main" id="{56E5E64C-DC2A-B009-B4AE-0381D0CEC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453" y="6177588"/>
            <a:ext cx="3349028" cy="251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3C471605-943A-E448-9C9A-0FC9B2DF691F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0A5907C-C10E-8B4B-A6C7-A1292D52201F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573</Words>
  <Application>Microsoft Office PowerPoint</Application>
  <PresentationFormat>A4 (210 x 297 mm)</PresentationFormat>
  <Paragraphs>88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Anabel Rebolledo</cp:lastModifiedBy>
  <cp:revision>28</cp:revision>
  <dcterms:created xsi:type="dcterms:W3CDTF">2022-01-07T14:00:05Z</dcterms:created>
  <dcterms:modified xsi:type="dcterms:W3CDTF">2026-01-22T12:30:50Z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000D7155-3AF0-4205-B26C-323C56F65E1F</vt:lpwstr>
  </property>
  <property fmtid="{D5CDD505-2E9C-101B-9397-08002B2CF9AE}" pid="3" name="ArticulatePath">
    <vt:lpwstr>Pauta de Productos Móviles Claro - Ingresa tu nombre aquí</vt:lpwstr>
  </property>
</Properties>
</file>